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46.jpg" ContentType="image/jpeg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61.jpg" ContentType="image/jpeg"/>
  <Override PartName="/ppt/notesSlides/notesSlide18.xml" ContentType="application/vnd.openxmlformats-officedocument.presentationml.notesSlide+xml"/>
  <Override PartName="/ppt/media/image64.jpg" ContentType="image/jpeg"/>
  <Override PartName="/ppt/media/image65.jpg" ContentType="image/jpeg"/>
  <Override PartName="/ppt/media/image66.jpg" ContentType="image/jpeg"/>
  <Override PartName="/ppt/media/image67.jpg" ContentType="image/jpeg"/>
  <Override PartName="/ppt/media/image68.jpg" ContentType="image/jpeg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1"/>
  </p:notesMasterIdLst>
  <p:sldIdLst>
    <p:sldId id="267" r:id="rId2"/>
    <p:sldId id="268" r:id="rId3"/>
    <p:sldId id="269" r:id="rId4"/>
    <p:sldId id="371" r:id="rId5"/>
    <p:sldId id="375" r:id="rId6"/>
    <p:sldId id="383" r:id="rId7"/>
    <p:sldId id="384" r:id="rId8"/>
    <p:sldId id="385" r:id="rId9"/>
    <p:sldId id="393" r:id="rId10"/>
    <p:sldId id="373" r:id="rId11"/>
    <p:sldId id="391" r:id="rId12"/>
    <p:sldId id="413" r:id="rId13"/>
    <p:sldId id="409" r:id="rId14"/>
    <p:sldId id="412" r:id="rId15"/>
    <p:sldId id="410" r:id="rId16"/>
    <p:sldId id="401" r:id="rId17"/>
    <p:sldId id="408" r:id="rId18"/>
    <p:sldId id="377" r:id="rId19"/>
    <p:sldId id="402" r:id="rId20"/>
    <p:sldId id="407" r:id="rId21"/>
    <p:sldId id="403" r:id="rId22"/>
    <p:sldId id="404" r:id="rId23"/>
    <p:sldId id="414" r:id="rId24"/>
    <p:sldId id="396" r:id="rId25"/>
    <p:sldId id="390" r:id="rId26"/>
    <p:sldId id="395" r:id="rId27"/>
    <p:sldId id="388" r:id="rId28"/>
    <p:sldId id="387" r:id="rId29"/>
    <p:sldId id="381" r:id="rId30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9D813F9-F28E-0C44-A346-DEC14CF922E5}">
          <p14:sldIdLst>
            <p14:sldId id="267"/>
            <p14:sldId id="268"/>
            <p14:sldId id="269"/>
            <p14:sldId id="371"/>
            <p14:sldId id="375"/>
            <p14:sldId id="383"/>
            <p14:sldId id="384"/>
            <p14:sldId id="385"/>
            <p14:sldId id="393"/>
            <p14:sldId id="373"/>
            <p14:sldId id="391"/>
            <p14:sldId id="413"/>
            <p14:sldId id="409"/>
            <p14:sldId id="412"/>
            <p14:sldId id="410"/>
            <p14:sldId id="401"/>
            <p14:sldId id="408"/>
            <p14:sldId id="377"/>
            <p14:sldId id="402"/>
            <p14:sldId id="407"/>
            <p14:sldId id="403"/>
            <p14:sldId id="404"/>
            <p14:sldId id="414"/>
            <p14:sldId id="396"/>
            <p14:sldId id="390"/>
            <p14:sldId id="395"/>
            <p14:sldId id="388"/>
            <p14:sldId id="387"/>
            <p14:sldId id="3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E4FF"/>
    <a:srgbClr val="C4DAFF"/>
    <a:srgbClr val="D1D1D1"/>
    <a:srgbClr val="4756A0"/>
    <a:srgbClr val="B1C1E4"/>
    <a:srgbClr val="B9B9B9"/>
    <a:srgbClr val="F1F1F1"/>
    <a:srgbClr val="A6A6A6"/>
    <a:srgbClr val="595959"/>
    <a:srgbClr val="FBF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4"/>
    <p:restoredTop sz="94719"/>
  </p:normalViewPr>
  <p:slideViewPr>
    <p:cSldViewPr snapToGrid="0">
      <p:cViewPr varScale="1">
        <p:scale>
          <a:sx n="109" d="100"/>
          <a:sy n="109" d="100"/>
        </p:scale>
        <p:origin x="1404" y="10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"/>
          <c:y val="9.0156754660335875E-2"/>
          <c:w val="0.5"/>
          <c:h val="0.829227948904911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B1C1E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B1C1E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D2E-2D4B-B55A-631E22352E35}"/>
              </c:ext>
            </c:extLst>
          </c:dPt>
          <c:dPt>
            <c:idx val="1"/>
            <c:invertIfNegative val="0"/>
            <c:bubble3D val="0"/>
            <c:spPr>
              <a:solidFill>
                <a:srgbClr val="B1C1E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D2E-2D4B-B55A-631E22352E35}"/>
              </c:ext>
            </c:extLst>
          </c:dPt>
          <c:dPt>
            <c:idx val="2"/>
            <c:invertIfNegative val="0"/>
            <c:bubble3D val="0"/>
            <c:spPr>
              <a:solidFill>
                <a:srgbClr val="B1C1E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D2E-2D4B-B55A-631E22352E35}"/>
              </c:ext>
            </c:extLst>
          </c:dPt>
          <c:dPt>
            <c:idx val="3"/>
            <c:invertIfNegative val="0"/>
            <c:bubble3D val="0"/>
            <c:spPr>
              <a:solidFill>
                <a:srgbClr val="4756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D2E-2D4B-B55A-631E22352E35}"/>
              </c:ext>
            </c:extLst>
          </c:dPt>
          <c:dLbls>
            <c:dLbl>
              <c:idx val="3"/>
              <c:layout>
                <c:manualLayout>
                  <c:x val="-3.1528793981426315E-2"/>
                  <c:y val="-0.1174946803589601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6D2E-2D4B-B55A-631E22352E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rgbClr val="4756A0"/>
                    </a:solidFill>
                    <a:latin typeface="Arial Black" panose="020B0604020202020204" pitchFamily="34" charset="0"/>
                    <a:ea typeface="+mn-ea"/>
                    <a:cs typeface="Arial Black" panose="020B0604020202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сельское, лесное хозяйство, охота </c:v>
                </c:pt>
                <c:pt idx="1">
                  <c:v>гос. управление. соцобеспечение, безопасность</c:v>
                </c:pt>
                <c:pt idx="2">
                  <c:v>обеспечение электрической энергией, газом и паром</c:v>
                </c:pt>
                <c:pt idx="3">
                  <c:v>добыча полезных ископаемых</c:v>
                </c:pt>
              </c:strCache>
            </c:strRef>
          </c:cat>
          <c:val>
            <c:numRef>
              <c:f>Лист1!$B$2:$B$5</c:f>
              <c:numCache>
                <c:formatCode>#,##0\ [$₽-419]</c:formatCode>
                <c:ptCount val="4"/>
                <c:pt idx="0">
                  <c:v>48241</c:v>
                </c:pt>
                <c:pt idx="1">
                  <c:v>55598</c:v>
                </c:pt>
                <c:pt idx="2">
                  <c:v>61512</c:v>
                </c:pt>
                <c:pt idx="3">
                  <c:v>93860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D2E-2D4B-B55A-631E22352E3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3"/>
        <c:overlap val="-18"/>
        <c:axId val="923453711"/>
        <c:axId val="1217394272"/>
      </c:barChart>
      <c:catAx>
        <c:axId val="92345371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 algn="just">
              <a:defRPr sz="700" b="1" i="0" u="none" strike="noStrike" kern="1200" baseline="0">
                <a:solidFill>
                  <a:srgbClr val="4756A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217394272"/>
        <c:crosses val="autoZero"/>
        <c:auto val="1"/>
        <c:lblAlgn val="ctr"/>
        <c:lblOffset val="100"/>
        <c:noMultiLvlLbl val="0"/>
      </c:catAx>
      <c:valAx>
        <c:axId val="1217394272"/>
        <c:scaling>
          <c:orientation val="minMax"/>
        </c:scaling>
        <c:delete val="1"/>
        <c:axPos val="b"/>
        <c:numFmt formatCode="#,##0\ [$₽-419]" sourceLinked="1"/>
        <c:majorTickMark val="none"/>
        <c:minorTickMark val="none"/>
        <c:tickLblPos val="nextTo"/>
        <c:crossAx val="9234537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521345193441841"/>
          <c:y val="1.0093565194484445E-2"/>
          <c:w val="0.6610892722345918"/>
          <c:h val="0.9674746077521266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4756A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10836876719053429"/>
                  <c:y val="-1.0010983271383605E-1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A7E-5846-BE71-A5093F4F9B4F}"/>
                </c:ext>
              </c:extLst>
            </c:dLbl>
            <c:dLbl>
              <c:idx val="1"/>
              <c:layout>
                <c:manualLayout>
                  <c:x val="0.15409698744494818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A7E-5846-BE71-A5093F4F9B4F}"/>
                </c:ext>
              </c:extLst>
            </c:dLbl>
            <c:dLbl>
              <c:idx val="2"/>
              <c:layout>
                <c:manualLayout>
                  <c:x val="0.14524115477075678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A7E-5846-BE71-A5093F4F9B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0" tIns="0" rIns="0" bIns="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rgbClr val="4756A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удовлетворены</c:v>
                </c:pt>
                <c:pt idx="1">
                  <c:v>неудовлетворены</c:v>
                </c:pt>
                <c:pt idx="2">
                  <c:v>затрудняются ответить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0.28499999999999998</c:v>
                </c:pt>
                <c:pt idx="1">
                  <c:v>0.43</c:v>
                </c:pt>
                <c:pt idx="2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A7E-5846-BE71-A5093F4F9B4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1F1F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удовлетворены</c:v>
                </c:pt>
                <c:pt idx="1">
                  <c:v>неудовлетворены</c:v>
                </c:pt>
                <c:pt idx="2">
                  <c:v>затрудняются ответить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A7E-5846-BE71-A5093F4F9B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380968335"/>
        <c:axId val="1380947055"/>
      </c:barChart>
      <c:catAx>
        <c:axId val="13809683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baseline="0">
                <a:solidFill>
                  <a:srgbClr val="4756A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380947055"/>
        <c:crosses val="autoZero"/>
        <c:auto val="1"/>
        <c:lblAlgn val="ctr"/>
        <c:lblOffset val="100"/>
        <c:noMultiLvlLbl val="0"/>
      </c:catAx>
      <c:valAx>
        <c:axId val="1380947055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3809683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521345193441841"/>
          <c:y val="1.0093565194484445E-2"/>
          <c:w val="0.6610892722345918"/>
          <c:h val="0.9674746077521266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4756A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16861775829415837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65E-4B59-A361-C5EAC83547E3}"/>
                </c:ext>
              </c:extLst>
            </c:dLbl>
            <c:dLbl>
              <c:idx val="1"/>
              <c:layout>
                <c:manualLayout>
                  <c:x val="0.15409698744494818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65E-4B59-A361-C5EAC83547E3}"/>
                </c:ext>
              </c:extLst>
            </c:dLbl>
            <c:dLbl>
              <c:idx val="2"/>
              <c:layout>
                <c:manualLayout>
                  <c:x val="0.14524115477075678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65E-4B59-A361-C5EAC83547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0" tIns="0" rIns="0" bIns="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rgbClr val="4756A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удовлетворены</c:v>
                </c:pt>
                <c:pt idx="1">
                  <c:v>неудовлетворены</c:v>
                </c:pt>
                <c:pt idx="2">
                  <c:v>затрудняются ответить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0.56999999999999995</c:v>
                </c:pt>
                <c:pt idx="1">
                  <c:v>0.43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65E-4B59-A361-C5EAC83547E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1F1F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удовлетворены</c:v>
                </c:pt>
                <c:pt idx="1">
                  <c:v>неудовлетворены</c:v>
                </c:pt>
                <c:pt idx="2">
                  <c:v>затрудняются ответить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65E-4B59-A361-C5EAC83547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380968335"/>
        <c:axId val="1380947055"/>
      </c:barChart>
      <c:catAx>
        <c:axId val="13809683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baseline="0">
                <a:solidFill>
                  <a:srgbClr val="4756A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380947055"/>
        <c:crosses val="autoZero"/>
        <c:auto val="1"/>
        <c:lblAlgn val="ctr"/>
        <c:lblOffset val="100"/>
        <c:noMultiLvlLbl val="0"/>
      </c:catAx>
      <c:valAx>
        <c:axId val="1380947055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3809683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521345193441841"/>
          <c:y val="1.0093565194484445E-2"/>
          <c:w val="0.6610892722345918"/>
          <c:h val="0.9674746077521266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4756A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10836876719053429"/>
                  <c:y val="-1.0010983271383605E-1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90F-4CE7-8AFD-03ED8CBD2364}"/>
                </c:ext>
              </c:extLst>
            </c:dLbl>
            <c:dLbl>
              <c:idx val="1"/>
              <c:layout>
                <c:manualLayout>
                  <c:x val="0.15409698744494818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90F-4CE7-8AFD-03ED8CBD2364}"/>
                </c:ext>
              </c:extLst>
            </c:dLbl>
            <c:dLbl>
              <c:idx val="2"/>
              <c:layout>
                <c:manualLayout>
                  <c:x val="0.14524115477075678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90F-4CE7-8AFD-03ED8CBD23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0" tIns="0" rIns="0" bIns="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rgbClr val="4756A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удовлетворены</c:v>
                </c:pt>
                <c:pt idx="1">
                  <c:v>неудовлетворены</c:v>
                </c:pt>
                <c:pt idx="2">
                  <c:v>затрудняются ответить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0.28000000000000003</c:v>
                </c:pt>
                <c:pt idx="1">
                  <c:v>0.2</c:v>
                </c:pt>
                <c:pt idx="2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0F-4CE7-8AFD-03ED8CBD236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1F1F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удовлетворены</c:v>
                </c:pt>
                <c:pt idx="1">
                  <c:v>неудовлетворены</c:v>
                </c:pt>
                <c:pt idx="2">
                  <c:v>затрудняются ответить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0F-4CE7-8AFD-03ED8CBD23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380968335"/>
        <c:axId val="1380947055"/>
      </c:barChart>
      <c:catAx>
        <c:axId val="13809683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baseline="0">
                <a:solidFill>
                  <a:srgbClr val="4756A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380947055"/>
        <c:crosses val="autoZero"/>
        <c:auto val="1"/>
        <c:lblAlgn val="ctr"/>
        <c:lblOffset val="100"/>
        <c:noMultiLvlLbl val="0"/>
      </c:catAx>
      <c:valAx>
        <c:axId val="1380947055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3809683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521345193441841"/>
          <c:y val="1.0093565194484445E-2"/>
          <c:w val="0.6610892722345918"/>
          <c:h val="0.9674746077521266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4756A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10836876719053429"/>
                  <c:y val="-1.0010983271383605E-1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589-4748-97F9-1CE1BAADB5EB}"/>
                </c:ext>
              </c:extLst>
            </c:dLbl>
            <c:dLbl>
              <c:idx val="1"/>
              <c:layout>
                <c:manualLayout>
                  <c:x val="0.19282853108502879"/>
                  <c:y val="-2.184239764170900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589-4748-97F9-1CE1BAADB5EB}"/>
                </c:ext>
              </c:extLst>
            </c:dLbl>
            <c:dLbl>
              <c:idx val="2"/>
              <c:layout>
                <c:manualLayout>
                  <c:x val="0.14524115477075678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589-4748-97F9-1CE1BAADB5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0" tIns="0" rIns="0" bIns="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rgbClr val="4756A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удовлетворены</c:v>
                </c:pt>
                <c:pt idx="1">
                  <c:v>неудовлетворены</c:v>
                </c:pt>
                <c:pt idx="2">
                  <c:v>затрудняются ответить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0.17</c:v>
                </c:pt>
                <c:pt idx="1">
                  <c:v>0.75</c:v>
                </c:pt>
                <c:pt idx="2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89-4748-97F9-1CE1BAADB5E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1F1F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удовлетворены</c:v>
                </c:pt>
                <c:pt idx="1">
                  <c:v>неудовлетворены</c:v>
                </c:pt>
                <c:pt idx="2">
                  <c:v>затрудняются ответить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89-4748-97F9-1CE1BAADB5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380968335"/>
        <c:axId val="1380947055"/>
      </c:barChart>
      <c:catAx>
        <c:axId val="13809683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baseline="0">
                <a:solidFill>
                  <a:srgbClr val="4756A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380947055"/>
        <c:crosses val="autoZero"/>
        <c:auto val="1"/>
        <c:lblAlgn val="ctr"/>
        <c:lblOffset val="100"/>
        <c:noMultiLvlLbl val="0"/>
      </c:catAx>
      <c:valAx>
        <c:axId val="1380947055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3809683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521345193441841"/>
          <c:y val="1.0093565194484445E-2"/>
          <c:w val="0.6610892722345918"/>
          <c:h val="0.9674746077521266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4756A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10836876719053429"/>
                  <c:y val="-1.0010983271383605E-1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E02-4412-AB9D-F611C9A3468D}"/>
                </c:ext>
              </c:extLst>
            </c:dLbl>
            <c:dLbl>
              <c:idx val="1"/>
              <c:layout>
                <c:manualLayout>
                  <c:x val="0.15409698744494818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E02-4412-AB9D-F611C9A3468D}"/>
                </c:ext>
              </c:extLst>
            </c:dLbl>
            <c:dLbl>
              <c:idx val="2"/>
              <c:layout>
                <c:manualLayout>
                  <c:x val="0.18397279913848577"/>
                  <c:y val="-2.184239764170900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E02-4412-AB9D-F611C9A346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clip" vert="horz" wrap="square" lIns="0" tIns="0" rIns="0" bIns="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rgbClr val="4756A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удовлетворены</c:v>
                </c:pt>
                <c:pt idx="1">
                  <c:v>неудовлетворены</c:v>
                </c:pt>
                <c:pt idx="2">
                  <c:v>затрудняются ответить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0.19</c:v>
                </c:pt>
                <c:pt idx="1">
                  <c:v>0.16</c:v>
                </c:pt>
                <c:pt idx="2">
                  <c:v>0.65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02-4412-AB9D-F611C9A3468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1F1F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удовлетворены</c:v>
                </c:pt>
                <c:pt idx="1">
                  <c:v>неудовлетворены</c:v>
                </c:pt>
                <c:pt idx="2">
                  <c:v>затрудняются ответить</c:v>
                </c:pt>
              </c:strCache>
            </c:strRef>
          </c:cat>
          <c:val>
            <c:numRef>
              <c:f>Лист1!$C$2:$C$4</c:f>
              <c:numCache>
                <c:formatCode>0%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E02-4412-AB9D-F611C9A346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380968335"/>
        <c:axId val="1380947055"/>
      </c:barChart>
      <c:catAx>
        <c:axId val="13809683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baseline="0">
                <a:solidFill>
                  <a:srgbClr val="4756A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380947055"/>
        <c:crosses val="autoZero"/>
        <c:auto val="1"/>
        <c:lblAlgn val="ctr"/>
        <c:lblOffset val="100"/>
        <c:noMultiLvlLbl val="0"/>
      </c:catAx>
      <c:valAx>
        <c:axId val="1380947055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3809683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ID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B37D7-8989-964D-A8C1-BF06A633812A}" type="datetimeFigureOut">
              <a:rPr lang="ru-ID" smtClean="0"/>
              <a:t>12/18/2024</a:t>
            </a:fld>
            <a:endParaRPr lang="ru-ID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ID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ID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ID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20CD8-132A-1A42-9C3F-9E9662FD4B9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3310699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6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2118345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7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1253786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8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218284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10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496060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11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1170714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EE848-E41B-A1B8-4AC0-0D7577460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D2D8F3F-87A9-9214-6BBF-7ADA34AB94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20DAD4F-891F-3AFF-D81F-EDE67BB05D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5530A5D-6A41-8892-BB6A-9B2EEEE272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12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4142652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EFA0D-6428-3827-D96C-1BB124B05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916B94C-70F6-B99C-CB43-DE5BC9AA4D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F8BAAF5-7963-8DEE-5344-3AA996BB52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8C3EC21-D4F7-DE0F-7A01-52679D2165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13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32048281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87960-28E4-7815-99D9-313CF635A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DA2913B-9A35-EB12-F0F4-6B10F339C4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9A7AF89-1190-B616-3F7D-22A7024935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1CCF27-DA1B-E069-F741-60B8BE1108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14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16443846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561FA-9976-CAF5-DD77-B92DDE17F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3D878AB-4BD7-15A7-CB63-B319F6CB56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268BAC2-3D8D-FED3-772D-3D3029876A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66881B8-A6F6-C951-5903-60E3EE9087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15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40886266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A78B7-45C9-6973-AA8F-F0E752135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D37853A-B8AF-55A1-7B01-3E1F40E2AC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6B8B35C-4133-E1D6-9F51-498BF5B2B6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0A3BA0-D286-A1E5-3AB7-E4C28AD8A6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16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41218455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F79C1-152E-6DD3-914F-0975F6064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3440153-E37B-8928-C321-4FF7191F96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B100BCA-CCC8-C840-A107-7B63A6D370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CBA88BC-B174-F26A-60B2-81DA885D49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17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1991266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BCC1B-C639-1BB8-956F-A6C62B6E8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F1485FD-BE14-D346-9FB3-2D5150BEAB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5966B83-3494-8F01-AF2D-1BEBA2A723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F3A82F7-7F86-790C-AC05-42214FC789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19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30101147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D705B-9ADB-9A05-9905-BB30C3ADA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1093B7A-B1E7-CA62-6D05-363994A102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9B49D30-C630-94DC-8109-EE9CAFA25C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83E5A0A-E621-49DB-94A4-9AE29842E8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20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8379166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FBC2B-3D3B-A620-2B50-897CB7596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C66017F-911B-DACE-F3DA-90E1F118D3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B64317A-118B-3084-C73D-A03300587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0535602-0E5A-E078-5840-1ABA122566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21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18566865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31559-EADC-79EB-7F8B-04D573827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9AC4695-8094-06C7-FE0F-93C5DEBC1D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05C56B6-71B7-84DB-5AF2-66510E68B5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DA50FF-5113-9FAF-68FB-99BD561CEB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22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22346235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E5B55-D29D-80FE-F0DE-7D3594B46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0FB5411-F93B-2173-942B-083CE1A1C0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627847D-F29A-E4E8-FBFD-69FB8A0EAA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CD6BE24-4CFA-E703-FC78-9B770F7806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24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10365181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25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26163275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7F9D7-69DD-4EB2-972F-98B824971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B7D7F1A-BE5B-66EE-342D-3538B66086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4178875-FF37-EE86-DAD7-380DFAB7B5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B63DEEC-3F28-764A-E6C2-61F16D030F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26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4535772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27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27192970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28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36918419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ID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ru-ID" smtClean="0"/>
              <a:t>29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898463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08016-56EC-0A43-ADB2-8D6B320CC239}" type="datetime1">
              <a:rPr lang="ru-RU" smtClean="0"/>
              <a:t>18.12.2024</a:t>
            </a:fld>
            <a:endParaRPr lang="ru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1562644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3C6A-949B-8546-BF85-B80F61ADB7C8}" type="datetime1">
              <a:rPr lang="ru-RU" smtClean="0"/>
              <a:t>18.12.2024</a:t>
            </a:fld>
            <a:endParaRPr lang="ru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1099226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B1187-46BE-9D44-A2D2-7AB336D6874D}" type="datetime1">
              <a:rPr lang="ru-RU" smtClean="0"/>
              <a:t>18.12.2024</a:t>
            </a:fld>
            <a:endParaRPr lang="ru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3843686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D714-477C-8E4F-80B2-8100E37C6C45}" type="datetime1">
              <a:rPr lang="ru-RU" smtClean="0"/>
              <a:t>18.12.2024</a:t>
            </a:fld>
            <a:endParaRPr lang="ru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3941443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CC66-20DE-6A40-94F2-95386CD16213}" type="datetime1">
              <a:rPr lang="ru-RU" smtClean="0"/>
              <a:t>18.12.2024</a:t>
            </a:fld>
            <a:endParaRPr lang="ru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3710799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66C4-FF1D-DE42-949B-EFC34EECAF9A}" type="datetime1">
              <a:rPr lang="ru-RU" smtClean="0"/>
              <a:t>18.12.2024</a:t>
            </a:fld>
            <a:endParaRPr lang="ru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182026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60058-7471-E142-87EA-3597FEA11B8A}" type="datetime1">
              <a:rPr lang="ru-RU" smtClean="0"/>
              <a:t>18.12.2024</a:t>
            </a:fld>
            <a:endParaRPr lang="ru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4167107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BD9B-40A4-764D-8305-4622582737AA}" type="datetime1">
              <a:rPr lang="ru-RU" smtClean="0"/>
              <a:t>18.12.2024</a:t>
            </a:fld>
            <a:endParaRPr lang="ru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4107033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164F-07BA-6243-AF5E-D22E108E4987}" type="datetime1">
              <a:rPr lang="ru-RU" smtClean="0"/>
              <a:t>18.12.2024</a:t>
            </a:fld>
            <a:endParaRPr lang="ru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1332521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25D4-5D07-C84F-8F5B-C0FCE56BAA04}" type="datetime1">
              <a:rPr lang="ru-RU" smtClean="0"/>
              <a:t>18.12.2024</a:t>
            </a:fld>
            <a:endParaRPr lang="ru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809393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25FE6-9F58-E04A-AF5D-E0D3CED08D0B}" type="datetime1">
              <a:rPr lang="ru-RU" smtClean="0"/>
              <a:t>18.12.2024</a:t>
            </a:fld>
            <a:endParaRPr lang="ru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455683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ACFB-CE6A-F744-9AEA-E08B5B8BAE3D}" type="datetime1">
              <a:rPr lang="ru-RU" smtClean="0"/>
              <a:t>18.12.2024</a:t>
            </a:fld>
            <a:endParaRPr lang="ru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49720-1430-DF46-8A1E-D768C54B98EF}" type="slidenum">
              <a:rPr lang="ru-ID" smtClean="0"/>
              <a:t>‹#›</a:t>
            </a:fld>
            <a:endParaRPr lang="ru-ID"/>
          </a:p>
        </p:txBody>
      </p:sp>
    </p:spTree>
    <p:extLst>
      <p:ext uri="{BB962C8B-B14F-4D97-AF65-F5344CB8AC3E}">
        <p14:creationId xmlns:p14="http://schemas.microsoft.com/office/powerpoint/2010/main" val="3299224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5.xml"/><Relationship Id="rId18" Type="http://schemas.openxmlformats.org/officeDocument/2006/relationships/slide" Target="slide20.xml"/><Relationship Id="rId26" Type="http://schemas.openxmlformats.org/officeDocument/2006/relationships/image" Target="../media/image3.png"/><Relationship Id="rId3" Type="http://schemas.openxmlformats.org/officeDocument/2006/relationships/slide" Target="slide4.xml"/><Relationship Id="rId21" Type="http://schemas.openxmlformats.org/officeDocument/2006/relationships/slide" Target="slide27.xml"/><Relationship Id="rId7" Type="http://schemas.openxmlformats.org/officeDocument/2006/relationships/slide" Target="slide8.xml"/><Relationship Id="rId12" Type="http://schemas.openxmlformats.org/officeDocument/2006/relationships/slide" Target="slide14.xml"/><Relationship Id="rId17" Type="http://schemas.openxmlformats.org/officeDocument/2006/relationships/slide" Target="slide19.xml"/><Relationship Id="rId25" Type="http://schemas.openxmlformats.org/officeDocument/2006/relationships/slide" Target="slide21.xml"/><Relationship Id="rId2" Type="http://schemas.openxmlformats.org/officeDocument/2006/relationships/slide" Target="slide3.xml"/><Relationship Id="rId16" Type="http://schemas.openxmlformats.org/officeDocument/2006/relationships/slide" Target="slide18.xml"/><Relationship Id="rId20" Type="http://schemas.openxmlformats.org/officeDocument/2006/relationships/slide" Target="slide2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slide" Target="slide13.xml"/><Relationship Id="rId24" Type="http://schemas.openxmlformats.org/officeDocument/2006/relationships/slide" Target="slide24.xml"/><Relationship Id="rId5" Type="http://schemas.openxmlformats.org/officeDocument/2006/relationships/slide" Target="slide6.xml"/><Relationship Id="rId15" Type="http://schemas.openxmlformats.org/officeDocument/2006/relationships/slide" Target="slide17.xml"/><Relationship Id="rId23" Type="http://schemas.openxmlformats.org/officeDocument/2006/relationships/slide" Target="slide29.xml"/><Relationship Id="rId10" Type="http://schemas.openxmlformats.org/officeDocument/2006/relationships/slide" Target="slide12.xml"/><Relationship Id="rId19" Type="http://schemas.openxmlformats.org/officeDocument/2006/relationships/slide" Target="slide22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6.xml"/><Relationship Id="rId22" Type="http://schemas.openxmlformats.org/officeDocument/2006/relationships/slide" Target="slide28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svg"/><Relationship Id="rId206" Type="http://schemas.openxmlformats.org/officeDocument/2006/relationships/image" Target="../media/image8.png"/><Relationship Id="rId3" Type="http://schemas.openxmlformats.org/officeDocument/2006/relationships/image" Target="../media/image5.svg"/><Relationship Id="rId12" Type="http://schemas.openxmlformats.org/officeDocument/2006/relationships/image" Target="../media/image6.png"/><Relationship Id="rId205" Type="http://schemas.openxmlformats.org/officeDocument/2006/relationships/image" Target="../media/image444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13.svg"/><Relationship Id="rId181" Type="http://schemas.openxmlformats.org/officeDocument/2006/relationships/image" Target="../media/image420.svg"/><Relationship Id="rId4" Type="http://schemas.openxmlformats.org/officeDocument/2006/relationships/image" Target="../media/image5.png"/><Relationship Id="rId1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2" Type="http://schemas.openxmlformats.org/officeDocument/2006/relationships/image" Target="../media/image9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svg"/><Relationship Id="rId28" Type="http://schemas.openxmlformats.org/officeDocument/2006/relationships/image" Target="../media/image28.svg"/><Relationship Id="rId19" Type="http://schemas.openxmlformats.org/officeDocument/2006/relationships/image" Target="../media/image35.sv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chart" Target="../charts/chart1.xm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sv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13" Type="http://schemas.openxmlformats.org/officeDocument/2006/relationships/image" Target="../media/image20.png"/><Relationship Id="rId18" Type="http://schemas.openxmlformats.org/officeDocument/2006/relationships/image" Target="../media/image57.svg"/><Relationship Id="rId206" Type="http://schemas.openxmlformats.org/officeDocument/2006/relationships/image" Target="../media/image206.svg"/><Relationship Id="rId3" Type="http://schemas.openxmlformats.org/officeDocument/2006/relationships/image" Target="../media/image16.png"/><Relationship Id="rId12" Type="http://schemas.openxmlformats.org/officeDocument/2006/relationships/image" Target="../media/image51.sv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5.sv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19.png"/><Relationship Id="rId5" Type="http://schemas.openxmlformats.org/officeDocument/2006/relationships/image" Target="../media/image17.png"/><Relationship Id="rId15" Type="http://schemas.openxmlformats.org/officeDocument/2006/relationships/image" Target="../media/image21.png"/><Relationship Id="rId208" Type="http://schemas.openxmlformats.org/officeDocument/2006/relationships/image" Target="../media/image4.svg"/><Relationship Id="rId10" Type="http://schemas.openxmlformats.org/officeDocument/2006/relationships/image" Target="../media/image49.svg"/><Relationship Id="rId19" Type="http://schemas.openxmlformats.org/officeDocument/2006/relationships/image" Target="../media/image23.png"/><Relationship Id="rId4" Type="http://schemas.openxmlformats.org/officeDocument/2006/relationships/image" Target="../media/image43.svg"/><Relationship Id="rId9" Type="http://schemas.openxmlformats.org/officeDocument/2006/relationships/image" Target="../media/image18.png"/><Relationship Id="rId14" Type="http://schemas.openxmlformats.org/officeDocument/2006/relationships/image" Target="../media/image53.svg"/><Relationship Id="rId207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svg"/><Relationship Id="rId5" Type="http://schemas.openxmlformats.org/officeDocument/2006/relationships/image" Target="../media/image26.png"/><Relationship Id="rId10" Type="http://schemas.openxmlformats.org/officeDocument/2006/relationships/image" Target="../media/image67.svg"/><Relationship Id="rId4" Type="http://schemas.openxmlformats.org/officeDocument/2006/relationships/image" Target="../media/image61.sv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32.PNG"/><Relationship Id="rId3" Type="http://schemas.openxmlformats.org/officeDocument/2006/relationships/image" Target="../media/image29.png"/><Relationship Id="rId21" Type="http://schemas.openxmlformats.org/officeDocument/2006/relationships/image" Target="../media/image35.JPG"/><Relationship Id="rId12" Type="http://schemas.openxmlformats.org/officeDocument/2006/relationships/image" Target="../media/image91.sv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93.sv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15" Type="http://schemas.openxmlformats.org/officeDocument/2006/relationships/image" Target="../media/image30.png"/><Relationship Id="rId19" Type="http://schemas.openxmlformats.org/officeDocument/2006/relationships/image" Target="../media/image33.PNG"/><Relationship Id="rId14" Type="http://schemas.openxmlformats.org/officeDocument/2006/relationships/image" Target="../media/image24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svg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svg"/><Relationship Id="rId5" Type="http://schemas.openxmlformats.org/officeDocument/2006/relationships/image" Target="../media/image37.png"/><Relationship Id="rId10" Type="http://schemas.openxmlformats.org/officeDocument/2006/relationships/image" Target="../media/image108.svg"/><Relationship Id="rId4" Type="http://schemas.openxmlformats.org/officeDocument/2006/relationships/image" Target="../media/image102.svg"/><Relationship Id="rId9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svg"/><Relationship Id="rId5" Type="http://schemas.openxmlformats.org/officeDocument/2006/relationships/image" Target="../media/image41.png"/><Relationship Id="rId4" Type="http://schemas.openxmlformats.org/officeDocument/2006/relationships/image" Target="../media/image110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svg"/><Relationship Id="rId5" Type="http://schemas.openxmlformats.org/officeDocument/2006/relationships/image" Target="../media/image41.png"/><Relationship Id="rId4" Type="http://schemas.openxmlformats.org/officeDocument/2006/relationships/image" Target="../media/image110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42.png"/><Relationship Id="rId12" Type="http://schemas.openxmlformats.org/officeDocument/2006/relationships/image" Target="../media/image118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39.svg"/><Relationship Id="rId4" Type="http://schemas.openxmlformats.org/officeDocument/2006/relationships/image" Target="../media/image114.svg"/><Relationship Id="rId9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.png"/><Relationship Id="rId205" Type="http://schemas.openxmlformats.org/officeDocument/2006/relationships/image" Target="../media/image4440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48.png"/><Relationship Id="rId4" Type="http://schemas.openxmlformats.org/officeDocument/2006/relationships/image" Target="../media/image123.svg"/></Relationships>
</file>

<file path=ppt/slides/_rels/slide22.xml.rels><?xml version="1.0" encoding="UTF-8" standalone="yes"?>
<Relationships xmlns="http://schemas.openxmlformats.org/package/2006/relationships"><Relationship Id="rId176" Type="http://schemas.openxmlformats.org/officeDocument/2006/relationships/image" Target="../media/image176.svg"/><Relationship Id="rId142" Type="http://schemas.openxmlformats.org/officeDocument/2006/relationships/image" Target="../media/image142.svg"/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8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181" Type="http://schemas.openxmlformats.org/officeDocument/2006/relationships/image" Target="../media/image24.png"/><Relationship Id="rId177" Type="http://schemas.openxmlformats.org/officeDocument/2006/relationships/image" Target="../media/image50.png"/><Relationship Id="rId180" Type="http://schemas.openxmlformats.org/officeDocument/2006/relationships/image" Target="../media/image180.svg"/><Relationship Id="rId4" Type="http://schemas.openxmlformats.org/officeDocument/2006/relationships/image" Target="../media/image40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0.svg"/><Relationship Id="rId13" Type="http://schemas.openxmlformats.org/officeDocument/2006/relationships/image" Target="../media/image55.png"/><Relationship Id="rId18" Type="http://schemas.openxmlformats.org/officeDocument/2006/relationships/image" Target="../media/image166.svg"/><Relationship Id="rId3" Type="http://schemas.openxmlformats.org/officeDocument/2006/relationships/image" Target="../media/image157.svg"/><Relationship Id="rId7" Type="http://schemas.openxmlformats.org/officeDocument/2006/relationships/image" Target="../media/image12.png"/><Relationship Id="rId12" Type="http://schemas.openxmlformats.org/officeDocument/2006/relationships/image" Target="../media/image160.svg"/><Relationship Id="rId17" Type="http://schemas.openxmlformats.org/officeDocument/2006/relationships/image" Target="../media/image57.png"/><Relationship Id="rId2" Type="http://schemas.openxmlformats.org/officeDocument/2006/relationships/image" Target="../media/image52.png"/><Relationship Id="rId16" Type="http://schemas.openxmlformats.org/officeDocument/2006/relationships/image" Target="../media/image164.svg"/><Relationship Id="rId20" Type="http://schemas.openxmlformats.org/officeDocument/2006/relationships/image" Target="../media/image55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svg"/><Relationship Id="rId11" Type="http://schemas.openxmlformats.org/officeDocument/2006/relationships/image" Target="../media/image24.png"/><Relationship Id="rId5" Type="http://schemas.openxmlformats.org/officeDocument/2006/relationships/image" Target="../media/image10.png"/><Relationship Id="rId15" Type="http://schemas.openxmlformats.org/officeDocument/2006/relationships/image" Target="../media/image56.png"/><Relationship Id="rId10" Type="http://schemas.openxmlformats.org/officeDocument/2006/relationships/image" Target="../media/image159.svg"/><Relationship Id="rId19" Type="http://schemas.openxmlformats.org/officeDocument/2006/relationships/image" Target="../media/image21.png"/><Relationship Id="rId4" Type="http://schemas.openxmlformats.org/officeDocument/2006/relationships/image" Target="../media/image53.png"/><Relationship Id="rId9" Type="http://schemas.openxmlformats.org/officeDocument/2006/relationships/image" Target="../media/image54.png"/><Relationship Id="rId14" Type="http://schemas.openxmlformats.org/officeDocument/2006/relationships/image" Target="../media/image162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svg"/><Relationship Id="rId3" Type="http://schemas.openxmlformats.org/officeDocument/2006/relationships/image" Target="../media/image41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svg"/><Relationship Id="rId5" Type="http://schemas.openxmlformats.org/officeDocument/2006/relationships/image" Target="../media/image40.png"/><Relationship Id="rId4" Type="http://schemas.openxmlformats.org/officeDocument/2006/relationships/image" Target="../media/image112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jpg"/><Relationship Id="rId4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10" Type="http://schemas.openxmlformats.org/officeDocument/2006/relationships/image" Target="../media/image1.png"/><Relationship Id="rId4" Type="http://schemas.openxmlformats.org/officeDocument/2006/relationships/image" Target="../media/image65.jpg"/><Relationship Id="rId9" Type="http://schemas.openxmlformats.org/officeDocument/2006/relationships/image" Target="../media/image61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svg"/><Relationship Id="rId3" Type="http://schemas.openxmlformats.org/officeDocument/2006/relationships/image" Target="../media/image70.png"/><Relationship Id="rId7" Type="http://schemas.openxmlformats.org/officeDocument/2006/relationships/image" Target="../media/image72.png"/><Relationship Id="rId12" Type="http://schemas.openxmlformats.org/officeDocument/2006/relationships/image" Target="../media/image188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2.svg"/><Relationship Id="rId11" Type="http://schemas.openxmlformats.org/officeDocument/2006/relationships/image" Target="../media/image74.png"/><Relationship Id="rId5" Type="http://schemas.openxmlformats.org/officeDocument/2006/relationships/image" Target="../media/image71.png"/><Relationship Id="rId10" Type="http://schemas.openxmlformats.org/officeDocument/2006/relationships/image" Target="../media/image186.svg"/><Relationship Id="rId4" Type="http://schemas.openxmlformats.org/officeDocument/2006/relationships/image" Target="../media/image1800.svg"/><Relationship Id="rId9" Type="http://schemas.openxmlformats.org/officeDocument/2006/relationships/image" Target="../media/image73.png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8.png"/><Relationship Id="rId3" Type="http://schemas.openxmlformats.org/officeDocument/2006/relationships/image" Target="../media/image75.png"/><Relationship Id="rId21" Type="http://schemas.openxmlformats.org/officeDocument/2006/relationships/image" Target="../media/image79.png"/><Relationship Id="rId146" Type="http://schemas.openxmlformats.org/officeDocument/2006/relationships/image" Target="../media/image146.svg"/><Relationship Id="rId7" Type="http://schemas.openxmlformats.org/officeDocument/2006/relationships/image" Target="../media/image43.png"/><Relationship Id="rId12" Type="http://schemas.openxmlformats.org/officeDocument/2006/relationships/image" Target="../media/image194.svg"/><Relationship Id="rId2" Type="http://schemas.openxmlformats.org/officeDocument/2006/relationships/notesSlide" Target="../notesSlides/notesSlide20.xml"/><Relationship Id="rId20" Type="http://schemas.openxmlformats.org/officeDocument/2006/relationships/image" Target="../media/image197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2.svg"/><Relationship Id="rId11" Type="http://schemas.openxmlformats.org/officeDocument/2006/relationships/image" Target="../media/image77.png"/><Relationship Id="rId5" Type="http://schemas.openxmlformats.org/officeDocument/2006/relationships/image" Target="../media/image76.png"/><Relationship Id="rId23" Type="http://schemas.openxmlformats.org/officeDocument/2006/relationships/image" Target="../media/image44.png"/><Relationship Id="rId208" Type="http://schemas.openxmlformats.org/officeDocument/2006/relationships/image" Target="../media/image208.svg"/><Relationship Id="rId10" Type="http://schemas.openxmlformats.org/officeDocument/2006/relationships/image" Target="../media/image26.svg"/><Relationship Id="rId4" Type="http://schemas.openxmlformats.org/officeDocument/2006/relationships/image" Target="../media/image190.svg"/><Relationship Id="rId22" Type="http://schemas.openxmlformats.org/officeDocument/2006/relationships/image" Target="../media/image199.svg"/><Relationship Id="rId147" Type="http://schemas.openxmlformats.org/officeDocument/2006/relationships/image" Target="../media/image8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81.png"/><Relationship Id="rId7" Type="http://schemas.openxmlformats.org/officeDocument/2006/relationships/image" Target="../media/image12.png"/><Relationship Id="rId12" Type="http://schemas.openxmlformats.org/officeDocument/2006/relationships/image" Target="../media/image207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3.svg"/><Relationship Id="rId11" Type="http://schemas.openxmlformats.org/officeDocument/2006/relationships/image" Target="../media/image84.png"/><Relationship Id="rId5" Type="http://schemas.openxmlformats.org/officeDocument/2006/relationships/image" Target="../media/image82.png"/><Relationship Id="rId10" Type="http://schemas.openxmlformats.org/officeDocument/2006/relationships/image" Target="../media/image205.svg"/><Relationship Id="rId4" Type="http://schemas.openxmlformats.org/officeDocument/2006/relationships/image" Target="../media/image201.svg"/><Relationship Id="rId9" Type="http://schemas.openxmlformats.org/officeDocument/2006/relationships/image" Target="../media/image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F35A2E48-CBA7-81AD-1A95-7B102E7F945B}"/>
              </a:ext>
            </a:extLst>
          </p:cNvPr>
          <p:cNvSpPr/>
          <p:nvPr/>
        </p:nvSpPr>
        <p:spPr>
          <a:xfrm>
            <a:off x="7613351" y="158307"/>
            <a:ext cx="2153465" cy="727622"/>
          </a:xfrm>
          <a:prstGeom prst="roundRect">
            <a:avLst>
              <a:gd name="adj" fmla="val 27462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</a:t>
            </a:r>
            <a:br>
              <a:rPr lang="ru-RU" sz="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ХАКАСИЯ</a:t>
            </a:r>
            <a:endParaRPr kumimoji="0" lang="ru-ID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7ADD95D-5C91-58E1-5040-4A8B960DB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34135" y="1256553"/>
            <a:ext cx="2153464" cy="2896381"/>
          </a:xfrm>
          <a:custGeom>
            <a:avLst/>
            <a:gdLst>
              <a:gd name="connsiteX0" fmla="*/ 222517 w 2153464"/>
              <a:gd name="connsiteY0" fmla="*/ 0 h 2896381"/>
              <a:gd name="connsiteX1" fmla="*/ 1930947 w 2153464"/>
              <a:gd name="connsiteY1" fmla="*/ 0 h 2896381"/>
              <a:gd name="connsiteX2" fmla="*/ 2153464 w 2153464"/>
              <a:gd name="connsiteY2" fmla="*/ 222517 h 2896381"/>
              <a:gd name="connsiteX3" fmla="*/ 2153464 w 2153464"/>
              <a:gd name="connsiteY3" fmla="*/ 2673864 h 2896381"/>
              <a:gd name="connsiteX4" fmla="*/ 1930947 w 2153464"/>
              <a:gd name="connsiteY4" fmla="*/ 2896381 h 2896381"/>
              <a:gd name="connsiteX5" fmla="*/ 222517 w 2153464"/>
              <a:gd name="connsiteY5" fmla="*/ 2896381 h 2896381"/>
              <a:gd name="connsiteX6" fmla="*/ 0 w 2153464"/>
              <a:gd name="connsiteY6" fmla="*/ 2673864 h 2896381"/>
              <a:gd name="connsiteX7" fmla="*/ 0 w 2153464"/>
              <a:gd name="connsiteY7" fmla="*/ 222517 h 2896381"/>
              <a:gd name="connsiteX8" fmla="*/ 222517 w 2153464"/>
              <a:gd name="connsiteY8" fmla="*/ 0 h 289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3464" h="2896381">
                <a:moveTo>
                  <a:pt x="222517" y="0"/>
                </a:moveTo>
                <a:lnTo>
                  <a:pt x="1930947" y="0"/>
                </a:lnTo>
                <a:cubicBezTo>
                  <a:pt x="2053840" y="0"/>
                  <a:pt x="2153464" y="99624"/>
                  <a:pt x="2153464" y="222517"/>
                </a:cubicBezTo>
                <a:lnTo>
                  <a:pt x="2153464" y="2673864"/>
                </a:lnTo>
                <a:cubicBezTo>
                  <a:pt x="2153464" y="2796757"/>
                  <a:pt x="2053840" y="2896381"/>
                  <a:pt x="1930947" y="2896381"/>
                </a:cubicBezTo>
                <a:lnTo>
                  <a:pt x="222517" y="2896381"/>
                </a:lnTo>
                <a:cubicBezTo>
                  <a:pt x="99624" y="2896381"/>
                  <a:pt x="0" y="2796757"/>
                  <a:pt x="0" y="2673864"/>
                </a:cubicBezTo>
                <a:lnTo>
                  <a:pt x="0" y="222517"/>
                </a:lnTo>
                <a:cubicBezTo>
                  <a:pt x="0" y="99624"/>
                  <a:pt x="99624" y="0"/>
                  <a:pt x="222517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F5C67211-303C-B1E1-A395-221ED7DB4133}"/>
              </a:ext>
            </a:extLst>
          </p:cNvPr>
          <p:cNvSpPr/>
          <p:nvPr/>
        </p:nvSpPr>
        <p:spPr>
          <a:xfrm>
            <a:off x="9039194" y="158307"/>
            <a:ext cx="727622" cy="727622"/>
          </a:xfrm>
          <a:prstGeom prst="roundRect">
            <a:avLst>
              <a:gd name="adj" fmla="val 28568"/>
            </a:avLst>
          </a:prstGeom>
          <a:solidFill>
            <a:srgbClr val="FEFEFE"/>
          </a:solidFill>
          <a:ln>
            <a:noFill/>
          </a:ln>
          <a:effectLst>
            <a:outerShdw blurRad="106087" sx="89633" sy="89633" algn="ctr" rotWithShape="0">
              <a:prstClr val="black">
                <a:alpha val="92292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764D62F-467F-93C4-0D21-78D376D4E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C4DA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7016" y="1256553"/>
            <a:ext cx="6899199" cy="2896381"/>
          </a:xfrm>
          <a:custGeom>
            <a:avLst/>
            <a:gdLst>
              <a:gd name="connsiteX0" fmla="*/ 229480 w 6888719"/>
              <a:gd name="connsiteY0" fmla="*/ 0 h 2896381"/>
              <a:gd name="connsiteX1" fmla="*/ 6659239 w 6888719"/>
              <a:gd name="connsiteY1" fmla="*/ 0 h 2896381"/>
              <a:gd name="connsiteX2" fmla="*/ 6888719 w 6888719"/>
              <a:gd name="connsiteY2" fmla="*/ 229480 h 2896381"/>
              <a:gd name="connsiteX3" fmla="*/ 6888719 w 6888719"/>
              <a:gd name="connsiteY3" fmla="*/ 2666901 h 2896381"/>
              <a:gd name="connsiteX4" fmla="*/ 6659239 w 6888719"/>
              <a:gd name="connsiteY4" fmla="*/ 2896381 h 2896381"/>
              <a:gd name="connsiteX5" fmla="*/ 229480 w 6888719"/>
              <a:gd name="connsiteY5" fmla="*/ 2896381 h 2896381"/>
              <a:gd name="connsiteX6" fmla="*/ 0 w 6888719"/>
              <a:gd name="connsiteY6" fmla="*/ 2666901 h 2896381"/>
              <a:gd name="connsiteX7" fmla="*/ 0 w 6888719"/>
              <a:gd name="connsiteY7" fmla="*/ 229480 h 2896381"/>
              <a:gd name="connsiteX8" fmla="*/ 229480 w 6888719"/>
              <a:gd name="connsiteY8" fmla="*/ 0 h 289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88719" h="2896381">
                <a:moveTo>
                  <a:pt x="229480" y="0"/>
                </a:moveTo>
                <a:lnTo>
                  <a:pt x="6659239" y="0"/>
                </a:lnTo>
                <a:cubicBezTo>
                  <a:pt x="6785977" y="0"/>
                  <a:pt x="6888719" y="102742"/>
                  <a:pt x="6888719" y="229480"/>
                </a:cubicBezTo>
                <a:lnTo>
                  <a:pt x="6888719" y="2666901"/>
                </a:lnTo>
                <a:cubicBezTo>
                  <a:pt x="6888719" y="2793639"/>
                  <a:pt x="6785977" y="2896381"/>
                  <a:pt x="6659239" y="2896381"/>
                </a:cubicBezTo>
                <a:lnTo>
                  <a:pt x="229480" y="2896381"/>
                </a:lnTo>
                <a:cubicBezTo>
                  <a:pt x="102742" y="2896381"/>
                  <a:pt x="0" y="2793639"/>
                  <a:pt x="0" y="2666901"/>
                </a:cubicBezTo>
                <a:lnTo>
                  <a:pt x="0" y="229480"/>
                </a:lnTo>
                <a:cubicBezTo>
                  <a:pt x="0" y="102742"/>
                  <a:pt x="102742" y="0"/>
                  <a:pt x="2294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5" y="4880597"/>
            <a:ext cx="848181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24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ru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ПРОФИЛЬ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МУНИЦИПАЛЬНОГО ОБРАЗОВАНИЯ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БЕЙСКИЙ РАЙОН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48A14C-7E6E-E9C5-E8DE-FFE2EB5D9135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МАТЕРИАЛ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ПОДГОТОВЛЕН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АДМИНИСТРАЦИЕЙ БЕЙСКОГО РАЙОНА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E88262-BAE3-F081-9C71-6007A2B868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5650" y="291222"/>
            <a:ext cx="434709" cy="43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83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hlinkClick r:id="rId2" action="ppaction://hlinksldjump"/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6295" y="1256553"/>
            <a:ext cx="1218137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ID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преимущества 03</a:t>
            </a:r>
          </a:p>
        </p:txBody>
      </p:sp>
      <p:sp>
        <p:nvSpPr>
          <p:cNvPr id="4" name="Скругленный прямоугольник 3">
            <a:hlinkClick r:id="rId3" action="ppaction://hlinksldjump"/>
            <a:extLst>
              <a:ext uri="{FF2B5EF4-FFF2-40B4-BE49-F238E27FC236}">
                <a16:creationId xmlns:a16="http://schemas.microsoft.com/office/drawing/2014/main" id="{D51024F0-9D24-278C-D9DB-39D994889EE0}"/>
              </a:ext>
            </a:extLst>
          </p:cNvPr>
          <p:cNvSpPr/>
          <p:nvPr/>
        </p:nvSpPr>
        <p:spPr>
          <a:xfrm>
            <a:off x="1955516" y="1256553"/>
            <a:ext cx="1600989" cy="273844"/>
          </a:xfrm>
          <a:prstGeom prst="roundRect">
            <a:avLst>
              <a:gd name="adj" fmla="val 50000"/>
            </a:avLst>
          </a:prstGeom>
          <a:noFill/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харакетристика 04</a:t>
            </a:r>
          </a:p>
        </p:txBody>
      </p:sp>
      <p:sp>
        <p:nvSpPr>
          <p:cNvPr id="5" name="Скругленный прямоугольник 4">
            <a:hlinkClick r:id="rId4" action="ppaction://hlinksldjump"/>
            <a:extLst>
              <a:ext uri="{FF2B5EF4-FFF2-40B4-BE49-F238E27FC236}">
                <a16:creationId xmlns:a16="http://schemas.microsoft.com/office/drawing/2014/main" id="{423D2437-C0F6-9708-77C8-032917A40141}"/>
              </a:ext>
            </a:extLst>
          </p:cNvPr>
          <p:cNvSpPr/>
          <p:nvPr/>
        </p:nvSpPr>
        <p:spPr>
          <a:xfrm>
            <a:off x="3666868" y="1256553"/>
            <a:ext cx="2503559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социально-экономические показатели 05</a:t>
            </a:r>
          </a:p>
        </p:txBody>
      </p:sp>
      <p:sp>
        <p:nvSpPr>
          <p:cNvPr id="6" name="Скругленный прямоугольник 5">
            <a:hlinkClick r:id="rId5" action="ppaction://hlinksldjump"/>
            <a:extLst>
              <a:ext uri="{FF2B5EF4-FFF2-40B4-BE49-F238E27FC236}">
                <a16:creationId xmlns:a16="http://schemas.microsoft.com/office/drawing/2014/main" id="{21175DD6-94A0-75A6-331B-67372335298F}"/>
              </a:ext>
            </a:extLst>
          </p:cNvPr>
          <p:cNvSpPr/>
          <p:nvPr/>
        </p:nvSpPr>
        <p:spPr>
          <a:xfrm>
            <a:off x="6280790" y="1256553"/>
            <a:ext cx="2077412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занятость и доходы населения 06</a:t>
            </a:r>
          </a:p>
        </p:txBody>
      </p:sp>
      <p:sp>
        <p:nvSpPr>
          <p:cNvPr id="8" name="Скругленный прямоугольник 7">
            <a:hlinkClick r:id="rId6" action="ppaction://hlinksldjump"/>
            <a:extLst>
              <a:ext uri="{FF2B5EF4-FFF2-40B4-BE49-F238E27FC236}">
                <a16:creationId xmlns:a16="http://schemas.microsoft.com/office/drawing/2014/main" id="{20389F1A-D8FC-11F4-6D65-354585768368}"/>
              </a:ext>
            </a:extLst>
          </p:cNvPr>
          <p:cNvSpPr/>
          <p:nvPr/>
        </p:nvSpPr>
        <p:spPr>
          <a:xfrm>
            <a:off x="8487593" y="1256553"/>
            <a:ext cx="1292402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ресурсная база 07</a:t>
            </a:r>
          </a:p>
        </p:txBody>
      </p:sp>
      <p:sp>
        <p:nvSpPr>
          <p:cNvPr id="9" name="Скругленный прямоугольник 8">
            <a:hlinkClick r:id="rId7" action="ppaction://hlinksldjump"/>
            <a:extLst>
              <a:ext uri="{FF2B5EF4-FFF2-40B4-BE49-F238E27FC236}">
                <a16:creationId xmlns:a16="http://schemas.microsoft.com/office/drawing/2014/main" id="{0F9D25A8-FC83-176F-1592-722175E65FB5}"/>
              </a:ext>
            </a:extLst>
          </p:cNvPr>
          <p:cNvSpPr/>
          <p:nvPr/>
        </p:nvSpPr>
        <p:spPr>
          <a:xfrm>
            <a:off x="626294" y="1632123"/>
            <a:ext cx="2491557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социальная инфраструктура 08</a:t>
            </a:r>
          </a:p>
        </p:txBody>
      </p:sp>
      <p:sp>
        <p:nvSpPr>
          <p:cNvPr id="13" name="Скругленный прямоугольник 12">
            <a:hlinkClick r:id="rId8" action="ppaction://hlinksldjump"/>
            <a:extLst>
              <a:ext uri="{FF2B5EF4-FFF2-40B4-BE49-F238E27FC236}">
                <a16:creationId xmlns:a16="http://schemas.microsoft.com/office/drawing/2014/main" id="{4F8B28C6-1651-9980-1E5F-C6B458F2F1A1}"/>
              </a:ext>
            </a:extLst>
          </p:cNvPr>
          <p:cNvSpPr/>
          <p:nvPr/>
        </p:nvSpPr>
        <p:spPr>
          <a:xfrm>
            <a:off x="3185941" y="1620173"/>
            <a:ext cx="2847679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услуг по жизнеобеспечению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  <a:endParaRPr lang="ru-ID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Скругленный прямоугольник 13">
            <a:hlinkClick r:id="rId9" action="ppaction://hlinksldjump"/>
            <a:extLst>
              <a:ext uri="{FF2B5EF4-FFF2-40B4-BE49-F238E27FC236}">
                <a16:creationId xmlns:a16="http://schemas.microsoft.com/office/drawing/2014/main" id="{D4234885-2CC9-FBA4-82F4-03F3F6FAF1A2}"/>
              </a:ext>
            </a:extLst>
          </p:cNvPr>
          <p:cNvSpPr/>
          <p:nvPr/>
        </p:nvSpPr>
        <p:spPr>
          <a:xfrm>
            <a:off x="6101709" y="1632123"/>
            <a:ext cx="1212077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туризм </a:t>
            </a:r>
            <a:r>
              <a:rPr lang="ru-ID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ru-ID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Скругленный прямоугольник 16">
            <a:hlinkClick r:id="rId10" action="ppaction://hlinksldjump"/>
            <a:extLst>
              <a:ext uri="{FF2B5EF4-FFF2-40B4-BE49-F238E27FC236}">
                <a16:creationId xmlns:a16="http://schemas.microsoft.com/office/drawing/2014/main" id="{22187652-9E54-DF69-5FDA-30A4E7B8072F}"/>
              </a:ext>
            </a:extLst>
          </p:cNvPr>
          <p:cNvSpPr/>
          <p:nvPr/>
        </p:nvSpPr>
        <p:spPr>
          <a:xfrm>
            <a:off x="7381875" y="1643160"/>
            <a:ext cx="2384941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позиция предпринимателей </a:t>
            </a:r>
            <a:r>
              <a:rPr lang="ru-ID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ID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Скругленный прямоугольник 19">
            <a:hlinkClick r:id="rId11" action="ppaction://hlinksldjump"/>
            <a:extLst>
              <a:ext uri="{FF2B5EF4-FFF2-40B4-BE49-F238E27FC236}">
                <a16:creationId xmlns:a16="http://schemas.microsoft.com/office/drawing/2014/main" id="{0DA364A5-0038-B5D5-495C-A86A4DFC2C65}"/>
              </a:ext>
            </a:extLst>
          </p:cNvPr>
          <p:cNvSpPr/>
          <p:nvPr/>
        </p:nvSpPr>
        <p:spPr>
          <a:xfrm>
            <a:off x="626293" y="1993845"/>
            <a:ext cx="1983985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интервью администрации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ru-ID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Скругленный прямоугольник 20">
            <a:hlinkClick r:id="rId12" action="ppaction://hlinksldjump"/>
            <a:extLst>
              <a:ext uri="{FF2B5EF4-FFF2-40B4-BE49-F238E27FC236}">
                <a16:creationId xmlns:a16="http://schemas.microsoft.com/office/drawing/2014/main" id="{648F2C18-BA61-DB3F-DB4D-1EA65A153B41}"/>
              </a:ext>
            </a:extLst>
          </p:cNvPr>
          <p:cNvSpPr/>
          <p:nvPr/>
        </p:nvSpPr>
        <p:spPr>
          <a:xfrm>
            <a:off x="2645067" y="1993358"/>
            <a:ext cx="1180473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SWOT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-анализ МО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ru-ID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Скругленный прямоугольник 23">
            <a:hlinkClick r:id="rId13" action="ppaction://hlinksldjump"/>
            <a:extLst>
              <a:ext uri="{FF2B5EF4-FFF2-40B4-BE49-F238E27FC236}">
                <a16:creationId xmlns:a16="http://schemas.microsoft.com/office/drawing/2014/main" id="{D962CB95-2F07-0A93-94AF-805D4F03CC79}"/>
              </a:ext>
            </a:extLst>
          </p:cNvPr>
          <p:cNvSpPr/>
          <p:nvPr/>
        </p:nvSpPr>
        <p:spPr>
          <a:xfrm>
            <a:off x="3849572" y="1993358"/>
            <a:ext cx="2184903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контент анализ социальных сетей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ru-ID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Скругленный прямоугольник 24">
            <a:hlinkClick r:id="rId14" action="ppaction://hlinksldjump"/>
            <a:extLst>
              <a:ext uri="{FF2B5EF4-FFF2-40B4-BE49-F238E27FC236}">
                <a16:creationId xmlns:a16="http://schemas.microsoft.com/office/drawing/2014/main" id="{E2F83141-206C-9DF3-A2A1-1138F01FB8EF}"/>
              </a:ext>
            </a:extLst>
          </p:cNvPr>
          <p:cNvSpPr/>
          <p:nvPr/>
        </p:nvSpPr>
        <p:spPr>
          <a:xfrm>
            <a:off x="6058507" y="1993374"/>
            <a:ext cx="1934092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организационные проблемы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ru-ID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Скругленный прямоугольник 25">
            <a:hlinkClick r:id="rId15" action="ppaction://hlinksldjump"/>
            <a:extLst>
              <a:ext uri="{FF2B5EF4-FFF2-40B4-BE49-F238E27FC236}">
                <a16:creationId xmlns:a16="http://schemas.microsoft.com/office/drawing/2014/main" id="{F896C2D5-EFB8-282D-5DC6-1BA4FA8FA03C}"/>
              </a:ext>
            </a:extLst>
          </p:cNvPr>
          <p:cNvSpPr/>
          <p:nvPr/>
        </p:nvSpPr>
        <p:spPr>
          <a:xfrm>
            <a:off x="8016631" y="1989209"/>
            <a:ext cx="1840465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ТОП-действия администрации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endParaRPr lang="ru-ID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Скругленный прямоугольник 26">
            <a:hlinkClick r:id="rId16" action="ppaction://hlinksldjump"/>
            <a:extLst>
              <a:ext uri="{FF2B5EF4-FFF2-40B4-BE49-F238E27FC236}">
                <a16:creationId xmlns:a16="http://schemas.microsoft.com/office/drawing/2014/main" id="{C122DA99-B345-D5C4-6A61-4F561B654E46}"/>
              </a:ext>
            </a:extLst>
          </p:cNvPr>
          <p:cNvSpPr/>
          <p:nvPr/>
        </p:nvSpPr>
        <p:spPr>
          <a:xfrm>
            <a:off x="632309" y="2354593"/>
            <a:ext cx="3289004" cy="273844"/>
          </a:xfrm>
          <a:prstGeom prst="roundRect">
            <a:avLst>
              <a:gd name="adj" fmla="val 50000"/>
            </a:avLst>
          </a:prstGeom>
          <a:noFill/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механизмы реализации инвестиционного профиля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endParaRPr lang="ru-ID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Скругленный прямоугольник 27">
            <a:hlinkClick r:id="rId17" action="ppaction://hlinksldjump"/>
            <a:extLst>
              <a:ext uri="{FF2B5EF4-FFF2-40B4-BE49-F238E27FC236}">
                <a16:creationId xmlns:a16="http://schemas.microsoft.com/office/drawing/2014/main" id="{29CB1A23-A8E5-A885-CE49-DE27A6210219}"/>
              </a:ext>
            </a:extLst>
          </p:cNvPr>
          <p:cNvSpPr/>
          <p:nvPr/>
        </p:nvSpPr>
        <p:spPr>
          <a:xfrm>
            <a:off x="3961560" y="2356303"/>
            <a:ext cx="1741690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организации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endParaRPr lang="ru-ID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Скругленный прямоугольник 28">
            <a:hlinkClick r:id="rId18" action="ppaction://hlinksldjump"/>
            <a:extLst>
              <a:ext uri="{FF2B5EF4-FFF2-40B4-BE49-F238E27FC236}">
                <a16:creationId xmlns:a16="http://schemas.microsoft.com/office/drawing/2014/main" id="{2C2C6496-E405-0572-3A2E-0622CDBB04B7}"/>
              </a:ext>
            </a:extLst>
          </p:cNvPr>
          <p:cNvSpPr/>
          <p:nvPr/>
        </p:nvSpPr>
        <p:spPr>
          <a:xfrm>
            <a:off x="5747046" y="2343572"/>
            <a:ext cx="1949153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компетенции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ru-ID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Скругленный прямоугольник 29">
            <a:hlinkClick r:id="rId19" action="ppaction://hlinksldjump"/>
            <a:extLst>
              <a:ext uri="{FF2B5EF4-FFF2-40B4-BE49-F238E27FC236}">
                <a16:creationId xmlns:a16="http://schemas.microsoft.com/office/drawing/2014/main" id="{9E42F679-B67E-2B36-9053-A009E24085BE}"/>
              </a:ext>
            </a:extLst>
          </p:cNvPr>
          <p:cNvSpPr/>
          <p:nvPr/>
        </p:nvSpPr>
        <p:spPr>
          <a:xfrm>
            <a:off x="626293" y="2735712"/>
            <a:ext cx="2738112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планируемые к реализации</a:t>
            </a:r>
            <a:r>
              <a:rPr lang="ru-ID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ID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инвестиционные проекты </a:t>
            </a:r>
            <a:r>
              <a:rPr lang="ru-ID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ID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Скругленный прямоугольник 33">
            <a:hlinkClick r:id="rId20" action="ppaction://hlinksldjump"/>
            <a:extLst>
              <a:ext uri="{FF2B5EF4-FFF2-40B4-BE49-F238E27FC236}">
                <a16:creationId xmlns:a16="http://schemas.microsoft.com/office/drawing/2014/main" id="{C5F7063F-CAAD-7F9A-7DB5-AB1DA07FCC1E}"/>
              </a:ext>
            </a:extLst>
          </p:cNvPr>
          <p:cNvSpPr/>
          <p:nvPr/>
        </p:nvSpPr>
        <p:spPr>
          <a:xfrm>
            <a:off x="5358520" y="2736784"/>
            <a:ext cx="1651880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господдержки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endParaRPr lang="ru-ID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Скругленный прямоугольник 34">
            <a:hlinkClick r:id="rId21" action="ppaction://hlinksldjump"/>
            <a:extLst>
              <a:ext uri="{FF2B5EF4-FFF2-40B4-BE49-F238E27FC236}">
                <a16:creationId xmlns:a16="http://schemas.microsoft.com/office/drawing/2014/main" id="{9C10948B-9597-D731-360F-BF2BC1F5DD42}"/>
              </a:ext>
            </a:extLst>
          </p:cNvPr>
          <p:cNvSpPr/>
          <p:nvPr/>
        </p:nvSpPr>
        <p:spPr>
          <a:xfrm>
            <a:off x="626293" y="3126522"/>
            <a:ext cx="2985649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предложение по корректировке мер поддержки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  <a:endParaRPr lang="ru-ID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Скругленный прямоугольник 35">
            <a:hlinkClick r:id="rId22" action="ppaction://hlinksldjump"/>
            <a:extLst>
              <a:ext uri="{FF2B5EF4-FFF2-40B4-BE49-F238E27FC236}">
                <a16:creationId xmlns:a16="http://schemas.microsoft.com/office/drawing/2014/main" id="{07ED793E-60D3-7110-D466-58E4E8ECE384}"/>
              </a:ext>
            </a:extLst>
          </p:cNvPr>
          <p:cNvSpPr/>
          <p:nvPr/>
        </p:nvSpPr>
        <p:spPr>
          <a:xfrm>
            <a:off x="3666868" y="3121033"/>
            <a:ext cx="1615591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 будущего МО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endParaRPr lang="ru-ID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Скругленный прямоугольник 36">
            <a:hlinkClick r:id="rId23" action="ppaction://hlinksldjump"/>
            <a:extLst>
              <a:ext uri="{FF2B5EF4-FFF2-40B4-BE49-F238E27FC236}">
                <a16:creationId xmlns:a16="http://schemas.microsoft.com/office/drawing/2014/main" id="{47CB25E6-C738-DA08-23FB-0FEDD7D0C73A}"/>
              </a:ext>
            </a:extLst>
          </p:cNvPr>
          <p:cNvSpPr/>
          <p:nvPr/>
        </p:nvSpPr>
        <p:spPr>
          <a:xfrm>
            <a:off x="5370414" y="3128403"/>
            <a:ext cx="980605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контакты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endParaRPr lang="ru-ID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>
            <a:hlinkClick r:id="rId24" action="ppaction://hlinksldjump"/>
            <a:extLst>
              <a:ext uri="{FF2B5EF4-FFF2-40B4-BE49-F238E27FC236}">
                <a16:creationId xmlns:a16="http://schemas.microsoft.com/office/drawing/2014/main" id="{2029B849-BBFE-D583-1092-C2F3C544AF93}"/>
              </a:ext>
            </a:extLst>
          </p:cNvPr>
          <p:cNvSpPr/>
          <p:nvPr/>
        </p:nvSpPr>
        <p:spPr>
          <a:xfrm>
            <a:off x="3430298" y="2735712"/>
            <a:ext cx="1903157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диагностическая карта МО 2</a:t>
            </a:r>
            <a:r>
              <a:rPr lang="ru-ID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ID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Скругленный прямоугольник 14">
            <a:hlinkClick r:id="rId25" action="ppaction://hlinksldjump"/>
            <a:extLst>
              <a:ext uri="{FF2B5EF4-FFF2-40B4-BE49-F238E27FC236}">
                <a16:creationId xmlns:a16="http://schemas.microsoft.com/office/drawing/2014/main" id="{795F0490-A705-4B6C-7CFA-B866052CC901}"/>
              </a:ext>
            </a:extLst>
          </p:cNvPr>
          <p:cNvSpPr/>
          <p:nvPr/>
        </p:nvSpPr>
        <p:spPr>
          <a:xfrm>
            <a:off x="7739995" y="2339448"/>
            <a:ext cx="2026820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специализация округа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endParaRPr lang="ru-ID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Скругленный прямоугольник 58">
            <a:extLst>
              <a:ext uri="{FF2B5EF4-FFF2-40B4-BE49-F238E27FC236}">
                <a16:creationId xmlns:a16="http://schemas.microsoft.com/office/drawing/2014/main" id="{F35A2E48-CBA7-81AD-1A95-7B102E7F945B}"/>
              </a:ext>
            </a:extLst>
          </p:cNvPr>
          <p:cNvSpPr/>
          <p:nvPr/>
        </p:nvSpPr>
        <p:spPr>
          <a:xfrm>
            <a:off x="7613351" y="158307"/>
            <a:ext cx="2153465" cy="727622"/>
          </a:xfrm>
          <a:prstGeom prst="roundRect">
            <a:avLst>
              <a:gd name="adj" fmla="val 27462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</a:t>
            </a:r>
            <a:br>
              <a:rPr lang="ru-RU" sz="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ХАКАСИЯ</a:t>
            </a:r>
            <a:endParaRPr kumimoji="0" lang="ru-ID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0" name="Скругленный прямоугольник 59">
            <a:extLst>
              <a:ext uri="{FF2B5EF4-FFF2-40B4-BE49-F238E27FC236}">
                <a16:creationId xmlns:a16="http://schemas.microsoft.com/office/drawing/2014/main" id="{F5C67211-303C-B1E1-A395-221ED7DB4133}"/>
              </a:ext>
            </a:extLst>
          </p:cNvPr>
          <p:cNvSpPr/>
          <p:nvPr/>
        </p:nvSpPr>
        <p:spPr>
          <a:xfrm>
            <a:off x="9039194" y="158307"/>
            <a:ext cx="727622" cy="727622"/>
          </a:xfrm>
          <a:prstGeom prst="roundRect">
            <a:avLst>
              <a:gd name="adj" fmla="val 28568"/>
            </a:avLst>
          </a:prstGeom>
          <a:solidFill>
            <a:srgbClr val="FEFEFE"/>
          </a:solidFill>
          <a:ln>
            <a:noFill/>
          </a:ln>
          <a:effectLst>
            <a:outerShdw blurRad="106087" sx="89633" sy="89633" algn="ctr" rotWithShape="0">
              <a:prstClr val="black">
                <a:alpha val="92292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7CE88262-BAE3-F081-9C71-6007A2B8680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5650" y="291222"/>
            <a:ext cx="434709" cy="434709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5A48A14C-7E6E-E9C5-E8DE-FFE2EB5D9135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МАТЕРИАЛ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ПОДГОТОВЛЕН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АДМИНИСТРАЦИЕЙ БЕЙСКОГО РАЙОНА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4880597"/>
            <a:ext cx="731788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24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</a:t>
            </a:r>
            <a:r>
              <a:rPr lang="ru-ID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ПРОФИЛЬ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Скругленный прямоугольник 46">
            <a:hlinkClick r:id="rId21" action="ppaction://hlinksldjump"/>
            <a:extLst>
              <a:ext uri="{FF2B5EF4-FFF2-40B4-BE49-F238E27FC236}">
                <a16:creationId xmlns:a16="http://schemas.microsoft.com/office/drawing/2014/main" id="{9C10948B-9597-D731-360F-BF2BC1F5DD42}"/>
              </a:ext>
            </a:extLst>
          </p:cNvPr>
          <p:cNvSpPr/>
          <p:nvPr/>
        </p:nvSpPr>
        <p:spPr>
          <a:xfrm>
            <a:off x="7077076" y="2736784"/>
            <a:ext cx="2689740" cy="2738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министерства, оказывающие поддержку предпринимателям 25</a:t>
            </a:r>
            <a:endParaRPr lang="ru-ID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0556BE4-7B38-E742-01B1-E675C970A39E}"/>
              </a:ext>
            </a:extLst>
          </p:cNvPr>
          <p:cNvSpPr txBox="1"/>
          <p:nvPr/>
        </p:nvSpPr>
        <p:spPr>
          <a:xfrm>
            <a:off x="627016" y="550177"/>
            <a:ext cx="883576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ОГЛАВЛЕНИЕ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00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048070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ID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преимущества</a:t>
            </a: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Скругленный прямоугольник 54">
            <a:extLst>
              <a:ext uri="{FF2B5EF4-FFF2-40B4-BE49-F238E27FC236}">
                <a16:creationId xmlns:a16="http://schemas.microsoft.com/office/drawing/2014/main" id="{CE42141F-7D98-843D-EDCA-082C3B2A782D}"/>
              </a:ext>
            </a:extLst>
          </p:cNvPr>
          <p:cNvSpPr/>
          <p:nvPr/>
        </p:nvSpPr>
        <p:spPr>
          <a:xfrm>
            <a:off x="3522847" y="1401546"/>
            <a:ext cx="2473508" cy="2027453"/>
          </a:xfrm>
          <a:prstGeom prst="roundRect">
            <a:avLst>
              <a:gd name="adj" fmla="val 12112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71" name="Скругленный прямоугольник 70">
            <a:extLst>
              <a:ext uri="{FF2B5EF4-FFF2-40B4-BE49-F238E27FC236}">
                <a16:creationId xmlns:a16="http://schemas.microsoft.com/office/drawing/2014/main" id="{D510CA90-BCEA-DCF2-1BEF-005A50692AF5}"/>
              </a:ext>
            </a:extLst>
          </p:cNvPr>
          <p:cNvSpPr/>
          <p:nvPr/>
        </p:nvSpPr>
        <p:spPr>
          <a:xfrm>
            <a:off x="627016" y="1401546"/>
            <a:ext cx="2780405" cy="2027453"/>
          </a:xfrm>
          <a:prstGeom prst="roundRect">
            <a:avLst>
              <a:gd name="adj" fmla="val 1127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72" name="Скругленный прямоугольник 71">
            <a:extLst>
              <a:ext uri="{FF2B5EF4-FFF2-40B4-BE49-F238E27FC236}">
                <a16:creationId xmlns:a16="http://schemas.microsoft.com/office/drawing/2014/main" id="{1FEA1B35-77E4-A172-D1A3-AE89EA44D200}"/>
              </a:ext>
            </a:extLst>
          </p:cNvPr>
          <p:cNvSpPr/>
          <p:nvPr/>
        </p:nvSpPr>
        <p:spPr>
          <a:xfrm>
            <a:off x="627016" y="3581023"/>
            <a:ext cx="4226338" cy="2027453"/>
          </a:xfrm>
          <a:prstGeom prst="roundRect">
            <a:avLst>
              <a:gd name="adj" fmla="val 11163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74" name="Скругленный прямоугольник 73">
            <a:extLst>
              <a:ext uri="{FF2B5EF4-FFF2-40B4-BE49-F238E27FC236}">
                <a16:creationId xmlns:a16="http://schemas.microsoft.com/office/drawing/2014/main" id="{02110037-3A58-CDB8-8B41-6D6ADB92766C}"/>
              </a:ext>
            </a:extLst>
          </p:cNvPr>
          <p:cNvSpPr/>
          <p:nvPr/>
        </p:nvSpPr>
        <p:spPr>
          <a:xfrm>
            <a:off x="5087997" y="3581023"/>
            <a:ext cx="3919616" cy="2023997"/>
          </a:xfrm>
          <a:prstGeom prst="roundRect">
            <a:avLst>
              <a:gd name="adj" fmla="val 11878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75" name="Скругленный прямоугольник 74">
            <a:extLst>
              <a:ext uri="{FF2B5EF4-FFF2-40B4-BE49-F238E27FC236}">
                <a16:creationId xmlns:a16="http://schemas.microsoft.com/office/drawing/2014/main" id="{7AF33646-60BD-565C-82E8-1721DFF34B21}"/>
              </a:ext>
            </a:extLst>
          </p:cNvPr>
          <p:cNvSpPr/>
          <p:nvPr/>
        </p:nvSpPr>
        <p:spPr>
          <a:xfrm>
            <a:off x="6111781" y="1406671"/>
            <a:ext cx="2895831" cy="2022328"/>
          </a:xfrm>
          <a:prstGeom prst="roundRect">
            <a:avLst>
              <a:gd name="adj" fmla="val 14882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331F979-738B-01C4-AFA1-59731AB9D8AB}"/>
              </a:ext>
            </a:extLst>
          </p:cNvPr>
          <p:cNvSpPr txBox="1"/>
          <p:nvPr/>
        </p:nvSpPr>
        <p:spPr>
          <a:xfrm>
            <a:off x="853369" y="1974828"/>
            <a:ext cx="1647235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РАЗВИТЫЙ </a:t>
            </a:r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СЕКТОР ДОБЫЧИ ПОЛЕЗНЫХ ИСКОПАЕМЫХ </a:t>
            </a:r>
          </a:p>
          <a:p>
            <a:endParaRPr lang="ru-RU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«ВОСТОЧНО-БЕЙСКИЙ РАЗРЕЗ»</a:t>
            </a:r>
            <a:endParaRPr lang="ru-RU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EEE53E6-9FE9-C585-387D-DE93FBD4D4A8}"/>
              </a:ext>
            </a:extLst>
          </p:cNvPr>
          <p:cNvSpPr txBox="1"/>
          <p:nvPr/>
        </p:nvSpPr>
        <p:spPr>
          <a:xfrm>
            <a:off x="3911667" y="2073585"/>
            <a:ext cx="169586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ПЛОДОРОДНЫЕ ПОЧВЫ, ХОРОШИЕ ПАСТБИЩА И СЕНОКОСЫ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BE19CD4-5254-3EFD-22F9-39923BAB964A}"/>
              </a:ext>
            </a:extLst>
          </p:cNvPr>
          <p:cNvSpPr txBox="1"/>
          <p:nvPr/>
        </p:nvSpPr>
        <p:spPr>
          <a:xfrm>
            <a:off x="6338077" y="1988946"/>
            <a:ext cx="2294838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БОГАТОЕ ИСТОРИКО-КУЛЬТУРНОЕ </a:t>
            </a:r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НАСЛЕДИЕ</a:t>
            </a:r>
          </a:p>
          <a:p>
            <a:endParaRPr lang="ru-RU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ПЕРСПЕКТИВЫ ДЛЯ РАЗВИТИЯ ТУРИСТИЧЕСКОЙ СФЕРЫ </a:t>
            </a:r>
            <a:endParaRPr lang="ru-RU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64C09F4-F102-F31C-7FF3-D3B5C78C77BF}"/>
              </a:ext>
            </a:extLst>
          </p:cNvPr>
          <p:cNvSpPr txBox="1"/>
          <p:nvPr/>
        </p:nvSpPr>
        <p:spPr>
          <a:xfrm>
            <a:off x="5638691" y="4254467"/>
            <a:ext cx="3054521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УНИКАЛЬНЫЕ ПРИРОДНЫЕ И РЕКРЕАЦИОННЫЕ РЕСУРСЫ, ЗАПАСЫ КАМЕННОГО УГЛЯ, ПЕСЧАНО-ГРАВИЙНЫХ СМЕСЕЙ, ДЕЛОВОЙ ДРЕВЕСИНЫ</a:t>
            </a:r>
            <a:endParaRPr lang="ru-ID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970BDB9-6572-B7E0-9276-A5A584F6DB98}"/>
              </a:ext>
            </a:extLst>
          </p:cNvPr>
          <p:cNvSpPr txBox="1"/>
          <p:nvPr/>
        </p:nvSpPr>
        <p:spPr>
          <a:xfrm>
            <a:off x="861658" y="4002278"/>
            <a:ext cx="2646684" cy="11849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БЛИЗОСТЬ </a:t>
            </a:r>
          </a:p>
          <a:p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г. САЯНОГОРСК</a:t>
            </a:r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 км</a:t>
            </a:r>
          </a:p>
          <a:p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ОТНОСИТЕЛЬНАЯ БЛИЗОСТЬ К СТОЛИЦЕ РЕСПУБЛИКЕ ХАКАСИЯ</a:t>
            </a:r>
          </a:p>
          <a:p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АБАКАН</a:t>
            </a:r>
          </a:p>
          <a:p>
            <a:r>
              <a:rPr lang="ru-RU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КМ</a:t>
            </a:r>
            <a:endParaRPr lang="ru-ID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Производство со сплошной заливкой">
            <a:extLst>
              <a:ext uri="{FF2B5EF4-FFF2-40B4-BE49-F238E27FC236}">
                <a16:creationId xmlns:a16="http://schemas.microsoft.com/office/drawing/2014/main" id="{A7171B6C-EB0E-44BD-864B-013B993BED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84860" y="1554054"/>
            <a:ext cx="317061" cy="317061"/>
          </a:xfrm>
          <a:prstGeom prst="rect">
            <a:avLst/>
          </a:prstGeom>
        </p:spPr>
      </p:pic>
      <p:pic>
        <p:nvPicPr>
          <p:cNvPr id="14" name="Рисунок 13" descr="Русский Каседрал со сплошной заливкой">
            <a:extLst>
              <a:ext uri="{FF2B5EF4-FFF2-40B4-BE49-F238E27FC236}">
                <a16:creationId xmlns:a16="http://schemas.microsoft.com/office/drawing/2014/main" id="{5EB91455-B4B9-D3A9-27F3-0A6A54CDA3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345502" y="1518709"/>
            <a:ext cx="312963" cy="312963"/>
          </a:xfrm>
          <a:prstGeom prst="rect">
            <a:avLst/>
          </a:prstGeom>
        </p:spPr>
      </p:pic>
      <p:pic>
        <p:nvPicPr>
          <p:cNvPr id="16" name="Рисунок 15" descr="Город со сплошной заливкой">
            <a:extLst>
              <a:ext uri="{FF2B5EF4-FFF2-40B4-BE49-F238E27FC236}">
                <a16:creationId xmlns:a16="http://schemas.microsoft.com/office/drawing/2014/main" id="{02D9FF73-34F2-A437-9AB2-47EBACCA4C9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740185" y="3719095"/>
            <a:ext cx="361736" cy="3617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556BE4-7B38-E742-01B1-E675C970A39E}"/>
              </a:ext>
            </a:extLst>
          </p:cNvPr>
          <p:cNvSpPr txBox="1"/>
          <p:nvPr/>
        </p:nvSpPr>
        <p:spPr>
          <a:xfrm>
            <a:off x="627016" y="550177"/>
            <a:ext cx="883576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2400" b="1" dirty="0">
                <a:latin typeface="Arial" panose="020B0604020202020204" pitchFamily="34" charset="0"/>
                <a:cs typeface="Arial" panose="020B0604020202020204" pitchFamily="34" charset="0"/>
              </a:rPr>
              <a:t>ПРЕИМУЩЕСТВА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Рисунок 27" descr="Растущее семечко со сплошной заливкой">
            <a:extLst>
              <a:ext uri="{FF2B5EF4-FFF2-40B4-BE49-F238E27FC236}">
                <a16:creationId xmlns:a16="http://schemas.microsoft.com/office/drawing/2014/main" id="{EC845287-981B-91FF-B129-7B2972F633F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="" xmlns:asvg="http://schemas.microsoft.com/office/drawing/2016/SVG/main" r:embed="rId205"/>
              </a:ext>
            </a:extLst>
          </a:blip>
          <a:stretch>
            <a:fillRect/>
          </a:stretch>
        </p:blipFill>
        <p:spPr>
          <a:xfrm>
            <a:off x="4583048" y="1511115"/>
            <a:ext cx="360000" cy="360000"/>
          </a:xfrm>
          <a:prstGeom prst="rect">
            <a:avLst/>
          </a:prstGeom>
        </p:spPr>
      </p:pic>
      <p:pic>
        <p:nvPicPr>
          <p:cNvPr id="21" name="Рисунок 20" descr="Сырье со сплошной заливкой">
            <a:extLst>
              <a:ext uri="{FF2B5EF4-FFF2-40B4-BE49-F238E27FC236}">
                <a16:creationId xmlns:a16="http://schemas.microsoft.com/office/drawing/2014/main" id="{2BE32070-6CF1-26DC-0E94-B0CDADEEF0FD}"/>
              </a:ext>
            </a:extLst>
          </p:cNvPr>
          <p:cNvPicPr>
            <a:picLocks noChangeAspect="1"/>
          </p:cNvPicPr>
          <p:nvPr/>
        </p:nvPicPr>
        <p:blipFill>
          <a:blip r:embed="rId206">
            <a:extLst>
              <a:ext uri="{96DAC541-7B7A-43D3-8B79-37D633B846F1}">
                <asvg:svgBlip xmlns:asvg="http://schemas.microsoft.com/office/drawing/2016/SVG/main" xmlns="" r:embed="rId181"/>
              </a:ext>
            </a:extLst>
          </a:blip>
          <a:stretch>
            <a:fillRect/>
          </a:stretch>
        </p:blipFill>
        <p:spPr>
          <a:xfrm>
            <a:off x="6867805" y="3720831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85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Скругленный прямоугольник 71">
            <a:extLst>
              <a:ext uri="{FF2B5EF4-FFF2-40B4-BE49-F238E27FC236}">
                <a16:creationId xmlns:a16="http://schemas.microsoft.com/office/drawing/2014/main" id="{1FEA1B35-77E4-A172-D1A3-AE89EA44D200}"/>
              </a:ext>
            </a:extLst>
          </p:cNvPr>
          <p:cNvSpPr/>
          <p:nvPr/>
        </p:nvSpPr>
        <p:spPr>
          <a:xfrm>
            <a:off x="5795703" y="1401547"/>
            <a:ext cx="3991893" cy="3960864"/>
          </a:xfrm>
          <a:prstGeom prst="roundRect">
            <a:avLst>
              <a:gd name="adj" fmla="val 7045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83A4637-B238-A45C-CCD5-B90E3F3054F6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989" y="1401547"/>
            <a:ext cx="3990607" cy="3960863"/>
          </a:xfrm>
          <a:custGeom>
            <a:avLst/>
            <a:gdLst>
              <a:gd name="connsiteX0" fmla="*/ 257337 w 3991893"/>
              <a:gd name="connsiteY0" fmla="*/ 0 h 3960863"/>
              <a:gd name="connsiteX1" fmla="*/ 3734556 w 3991893"/>
              <a:gd name="connsiteY1" fmla="*/ 0 h 3960863"/>
              <a:gd name="connsiteX2" fmla="*/ 3991893 w 3991893"/>
              <a:gd name="connsiteY2" fmla="*/ 257337 h 3960863"/>
              <a:gd name="connsiteX3" fmla="*/ 3991893 w 3991893"/>
              <a:gd name="connsiteY3" fmla="*/ 3960863 h 3960863"/>
              <a:gd name="connsiteX4" fmla="*/ 0 w 3991893"/>
              <a:gd name="connsiteY4" fmla="*/ 3960863 h 3960863"/>
              <a:gd name="connsiteX5" fmla="*/ 0 w 3991893"/>
              <a:gd name="connsiteY5" fmla="*/ 257337 h 3960863"/>
              <a:gd name="connsiteX6" fmla="*/ 257337 w 3991893"/>
              <a:gd name="connsiteY6" fmla="*/ 0 h 3960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91893" h="3960863">
                <a:moveTo>
                  <a:pt x="257337" y="0"/>
                </a:moveTo>
                <a:lnTo>
                  <a:pt x="3734556" y="0"/>
                </a:lnTo>
                <a:cubicBezTo>
                  <a:pt x="3876679" y="0"/>
                  <a:pt x="3991893" y="115214"/>
                  <a:pt x="3991893" y="257337"/>
                </a:cubicBezTo>
                <a:lnTo>
                  <a:pt x="3991893" y="3960863"/>
                </a:lnTo>
                <a:lnTo>
                  <a:pt x="0" y="3960863"/>
                </a:lnTo>
                <a:lnTo>
                  <a:pt x="0" y="257337"/>
                </a:lnTo>
                <a:cubicBezTo>
                  <a:pt x="0" y="115214"/>
                  <a:pt x="115214" y="0"/>
                  <a:pt x="257337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</p:pic>
      <p:pic>
        <p:nvPicPr>
          <p:cNvPr id="65" name="Рисунок 64" descr="Маркер со сплошной заливкой">
            <a:extLst>
              <a:ext uri="{FF2B5EF4-FFF2-40B4-BE49-F238E27FC236}">
                <a16:creationId xmlns:a16="http://schemas.microsoft.com/office/drawing/2014/main" id="{6CEF467B-AB9D-CC15-203A-85FE1989A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89607" y="3479655"/>
            <a:ext cx="360000" cy="360000"/>
          </a:xfrm>
          <a:prstGeom prst="rect">
            <a:avLst/>
          </a:prstGeom>
        </p:spPr>
      </p:pic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432688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характеристика</a:t>
            </a:r>
            <a:endParaRPr lang="ru-ID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636775" y="2348995"/>
            <a:ext cx="2437906" cy="945414"/>
          </a:xfrm>
          <a:prstGeom prst="roundRect">
            <a:avLst>
              <a:gd name="adj" fmla="val 24466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1AE15D8A-DAB9-999D-A902-FEF6AB2B0D64}"/>
              </a:ext>
            </a:extLst>
          </p:cNvPr>
          <p:cNvSpPr/>
          <p:nvPr/>
        </p:nvSpPr>
        <p:spPr>
          <a:xfrm>
            <a:off x="3168110" y="2348995"/>
            <a:ext cx="2468848" cy="945414"/>
          </a:xfrm>
          <a:prstGeom prst="roundRect">
            <a:avLst>
              <a:gd name="adj" fmla="val 25094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0F987C6D-C32D-6FF9-471D-63FF34B39D49}"/>
              </a:ext>
            </a:extLst>
          </p:cNvPr>
          <p:cNvSpPr/>
          <p:nvPr/>
        </p:nvSpPr>
        <p:spPr>
          <a:xfrm>
            <a:off x="602435" y="3394360"/>
            <a:ext cx="2468848" cy="945414"/>
          </a:xfrm>
          <a:prstGeom prst="roundRect">
            <a:avLst>
              <a:gd name="adj" fmla="val 25094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C70D425-0601-D87C-F822-B98F9FAA1682}"/>
              </a:ext>
            </a:extLst>
          </p:cNvPr>
          <p:cNvSpPr txBox="1"/>
          <p:nvPr/>
        </p:nvSpPr>
        <p:spPr>
          <a:xfrm>
            <a:off x="836655" y="2480072"/>
            <a:ext cx="70296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17067 </a:t>
            </a:r>
            <a:endPara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EC1A494-C31C-4490-24D4-612143D1D8DD}"/>
              </a:ext>
            </a:extLst>
          </p:cNvPr>
          <p:cNvSpPr txBox="1"/>
          <p:nvPr/>
        </p:nvSpPr>
        <p:spPr>
          <a:xfrm>
            <a:off x="1533289" y="2557014"/>
            <a:ext cx="677813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4E6BDDD-6D8F-8017-99BE-9D45AAA1328E}"/>
              </a:ext>
            </a:extLst>
          </p:cNvPr>
          <p:cNvSpPr txBox="1"/>
          <p:nvPr/>
        </p:nvSpPr>
        <p:spPr>
          <a:xfrm>
            <a:off x="836655" y="2811728"/>
            <a:ext cx="1524379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численность населения МО, </a:t>
            </a:r>
            <a:r>
              <a:rPr lang="ru-RU" sz="11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</a:t>
            </a:r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</a:t>
            </a:r>
          </a:p>
        </p:txBody>
      </p:sp>
      <p:pic>
        <p:nvPicPr>
          <p:cNvPr id="34" name="Рисунок 33" descr="Пользователь со сплошной заливкой">
            <a:extLst>
              <a:ext uri="{FF2B5EF4-FFF2-40B4-BE49-F238E27FC236}">
                <a16:creationId xmlns:a16="http://schemas.microsoft.com/office/drawing/2014/main" id="{C86C1983-C8BD-89C3-7A05-138B029CFA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90860" y="2443577"/>
            <a:ext cx="360000" cy="360000"/>
          </a:xfrm>
          <a:prstGeom prst="rect">
            <a:avLst/>
          </a:prstGeom>
        </p:spPr>
      </p:pic>
      <p:sp>
        <p:nvSpPr>
          <p:cNvPr id="35" name="Скругленный прямоугольник 34">
            <a:extLst>
              <a:ext uri="{FF2B5EF4-FFF2-40B4-BE49-F238E27FC236}">
                <a16:creationId xmlns:a16="http://schemas.microsoft.com/office/drawing/2014/main" id="{8AE7E09C-A74B-B0E9-CF94-B37DDF9C5558}"/>
              </a:ext>
            </a:extLst>
          </p:cNvPr>
          <p:cNvSpPr/>
          <p:nvPr/>
        </p:nvSpPr>
        <p:spPr>
          <a:xfrm>
            <a:off x="3192851" y="2348994"/>
            <a:ext cx="2438758" cy="945414"/>
          </a:xfrm>
          <a:prstGeom prst="roundRect">
            <a:avLst>
              <a:gd name="adj" fmla="val 24466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3BEBE82-3ABE-EE06-2DC9-23A64698E759}"/>
              </a:ext>
            </a:extLst>
          </p:cNvPr>
          <p:cNvSpPr txBox="1"/>
          <p:nvPr/>
        </p:nvSpPr>
        <p:spPr>
          <a:xfrm>
            <a:off x="3367989" y="2480071"/>
            <a:ext cx="56997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5431 </a:t>
            </a:r>
            <a:endPara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156ADA9-D124-7FB2-5ADB-A4BD1C324852}"/>
              </a:ext>
            </a:extLst>
          </p:cNvPr>
          <p:cNvSpPr txBox="1"/>
          <p:nvPr/>
        </p:nvSpPr>
        <p:spPr>
          <a:xfrm>
            <a:off x="3951583" y="2557014"/>
            <a:ext cx="677813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чел.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5B9663A-7C88-1310-3046-2C62DC47060A}"/>
              </a:ext>
            </a:extLst>
          </p:cNvPr>
          <p:cNvSpPr txBox="1"/>
          <p:nvPr/>
        </p:nvSpPr>
        <p:spPr>
          <a:xfrm>
            <a:off x="3367991" y="2811727"/>
            <a:ext cx="1465994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население </a:t>
            </a:r>
            <a:r>
              <a:rPr lang="ru-RU" sz="11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с. Бея, 2024 </a:t>
            </a:r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  <p:pic>
        <p:nvPicPr>
          <p:cNvPr id="39" name="Рисунок 38" descr="Пользователь со сплошной заливкой">
            <a:extLst>
              <a:ext uri="{FF2B5EF4-FFF2-40B4-BE49-F238E27FC236}">
                <a16:creationId xmlns:a16="http://schemas.microsoft.com/office/drawing/2014/main" id="{C08BC730-626D-6D1C-654C-F4EA6ADE8F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55282" y="2428002"/>
            <a:ext cx="360000" cy="360000"/>
          </a:xfrm>
          <a:prstGeom prst="rect">
            <a:avLst/>
          </a:prstGeom>
        </p:spPr>
      </p:pic>
      <p:sp>
        <p:nvSpPr>
          <p:cNvPr id="41" name="Скругленный прямоугольник 40">
            <a:extLst>
              <a:ext uri="{FF2B5EF4-FFF2-40B4-BE49-F238E27FC236}">
                <a16:creationId xmlns:a16="http://schemas.microsoft.com/office/drawing/2014/main" id="{34635477-1B2D-01F3-8FB7-2516AED14752}"/>
              </a:ext>
            </a:extLst>
          </p:cNvPr>
          <p:cNvSpPr/>
          <p:nvPr/>
        </p:nvSpPr>
        <p:spPr>
          <a:xfrm>
            <a:off x="627015" y="3394360"/>
            <a:ext cx="2444267" cy="945414"/>
          </a:xfrm>
          <a:prstGeom prst="roundRect">
            <a:avLst>
              <a:gd name="adj" fmla="val 25094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2F725FE-F144-6325-91C1-04D853E4AD7C}"/>
              </a:ext>
            </a:extLst>
          </p:cNvPr>
          <p:cNvSpPr txBox="1"/>
          <p:nvPr/>
        </p:nvSpPr>
        <p:spPr>
          <a:xfrm>
            <a:off x="1050313" y="3526233"/>
            <a:ext cx="41362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 </a:t>
            </a:r>
            <a:endPara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890480E-3893-F81C-B22E-393C852242FA}"/>
              </a:ext>
            </a:extLst>
          </p:cNvPr>
          <p:cNvSpPr txBox="1"/>
          <p:nvPr/>
        </p:nvSpPr>
        <p:spPr>
          <a:xfrm>
            <a:off x="802316" y="3857092"/>
            <a:ext cx="126140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населённых пунктов</a:t>
            </a:r>
          </a:p>
        </p:txBody>
      </p:sp>
      <p:sp>
        <p:nvSpPr>
          <p:cNvPr id="90" name="Скругленный прямоугольник 89">
            <a:extLst>
              <a:ext uri="{FF2B5EF4-FFF2-40B4-BE49-F238E27FC236}">
                <a16:creationId xmlns:a16="http://schemas.microsoft.com/office/drawing/2014/main" id="{CC153910-9A00-1ED6-0150-93643BD15075}"/>
              </a:ext>
            </a:extLst>
          </p:cNvPr>
          <p:cNvSpPr/>
          <p:nvPr/>
        </p:nvSpPr>
        <p:spPr>
          <a:xfrm>
            <a:off x="7671733" y="1723054"/>
            <a:ext cx="1744830" cy="545362"/>
          </a:xfrm>
          <a:prstGeom prst="roundRect">
            <a:avLst>
              <a:gd name="adj" fmla="val 30066"/>
            </a:avLst>
          </a:prstGeom>
          <a:solidFill>
            <a:schemeClr val="bg1"/>
          </a:solidFill>
          <a:ln w="12700"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89B8D4F8-974D-916F-EA33-6B76CEC24AD0}"/>
              </a:ext>
            </a:extLst>
          </p:cNvPr>
          <p:cNvSpPr txBox="1"/>
          <p:nvPr/>
        </p:nvSpPr>
        <p:spPr>
          <a:xfrm>
            <a:off x="7836287" y="1868428"/>
            <a:ext cx="97838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b="1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автомобильные дороги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BF275FE-C06F-2361-00A3-02D9CC96B055}"/>
              </a:ext>
            </a:extLst>
          </p:cNvPr>
          <p:cNvSpPr txBox="1"/>
          <p:nvPr/>
        </p:nvSpPr>
        <p:spPr>
          <a:xfrm>
            <a:off x="8998530" y="1868428"/>
            <a:ext cx="139341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b="1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E6D39AA-06D3-45BE-1A99-B17FAC3D08F1}"/>
              </a:ext>
            </a:extLst>
          </p:cNvPr>
          <p:cNvSpPr txBox="1"/>
          <p:nvPr/>
        </p:nvSpPr>
        <p:spPr>
          <a:xfrm>
            <a:off x="7836287" y="2058319"/>
            <a:ext cx="1046136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твёрдым покрытием </a:t>
            </a:r>
            <a:r>
              <a:rPr lang="ru-RU" sz="700" spc="-3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(км</a:t>
            </a:r>
            <a:r>
              <a:rPr lang="en-US" sz="700" spc="-3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)</a:t>
            </a:r>
            <a:endParaRPr lang="ru-RU" sz="700" spc="-3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B2E24003-3C15-6C85-2453-9738E74A9B48}"/>
              </a:ext>
            </a:extLst>
          </p:cNvPr>
          <p:cNvSpPr txBox="1"/>
          <p:nvPr/>
        </p:nvSpPr>
        <p:spPr>
          <a:xfrm>
            <a:off x="8998530" y="2058444"/>
            <a:ext cx="205840" cy="1075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spc="-3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202,3</a:t>
            </a:r>
            <a:endParaRPr lang="ru-RU" sz="700" spc="-3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2" name="Прямая соединительная линия 101">
            <a:extLst>
              <a:ext uri="{FF2B5EF4-FFF2-40B4-BE49-F238E27FC236}">
                <a16:creationId xmlns:a16="http://schemas.microsoft.com/office/drawing/2014/main" id="{41C12DFB-5429-A539-17F1-5A011F98CD15}"/>
              </a:ext>
            </a:extLst>
          </p:cNvPr>
          <p:cNvCxnSpPr/>
          <p:nvPr/>
        </p:nvCxnSpPr>
        <p:spPr>
          <a:xfrm>
            <a:off x="8908100" y="1868428"/>
            <a:ext cx="0" cy="297613"/>
          </a:xfrm>
          <a:prstGeom prst="line">
            <a:avLst/>
          </a:prstGeom>
          <a:ln>
            <a:solidFill>
              <a:srgbClr val="4756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Полилиния 223">
            <a:extLst>
              <a:ext uri="{FF2B5EF4-FFF2-40B4-BE49-F238E27FC236}">
                <a16:creationId xmlns:a16="http://schemas.microsoft.com/office/drawing/2014/main" id="{324F65E4-B506-280D-F5BC-7E0A83A40DD8}"/>
              </a:ext>
            </a:extLst>
          </p:cNvPr>
          <p:cNvSpPr/>
          <p:nvPr/>
        </p:nvSpPr>
        <p:spPr>
          <a:xfrm>
            <a:off x="7219128" y="2896238"/>
            <a:ext cx="638784" cy="740302"/>
          </a:xfrm>
          <a:custGeom>
            <a:avLst/>
            <a:gdLst>
              <a:gd name="connsiteX0" fmla="*/ 149211 w 757536"/>
              <a:gd name="connsiteY0" fmla="*/ 0 h 788144"/>
              <a:gd name="connsiteX1" fmla="*/ 156863 w 757536"/>
              <a:gd name="connsiteY1" fmla="*/ 206600 h 788144"/>
              <a:gd name="connsiteX2" fmla="*/ 0 w 757536"/>
              <a:gd name="connsiteY2" fmla="*/ 466765 h 788144"/>
              <a:gd name="connsiteX3" fmla="*/ 225730 w 757536"/>
              <a:gd name="connsiteY3" fmla="*/ 665713 h 788144"/>
              <a:gd name="connsiteX4" fmla="*/ 501198 w 757536"/>
              <a:gd name="connsiteY4" fmla="*/ 738406 h 788144"/>
              <a:gd name="connsiteX5" fmla="*/ 738406 w 757536"/>
              <a:gd name="connsiteY5" fmla="*/ 692495 h 788144"/>
              <a:gd name="connsiteX6" fmla="*/ 757536 w 757536"/>
              <a:gd name="connsiteY6" fmla="*/ 772840 h 788144"/>
              <a:gd name="connsiteX7" fmla="*/ 635106 w 757536"/>
              <a:gd name="connsiteY7" fmla="*/ 788144 h 788144"/>
              <a:gd name="connsiteX0" fmla="*/ 149211 w 757536"/>
              <a:gd name="connsiteY0" fmla="*/ 0 h 953244"/>
              <a:gd name="connsiteX1" fmla="*/ 156863 w 757536"/>
              <a:gd name="connsiteY1" fmla="*/ 206600 h 953244"/>
              <a:gd name="connsiteX2" fmla="*/ 0 w 757536"/>
              <a:gd name="connsiteY2" fmla="*/ 466765 h 953244"/>
              <a:gd name="connsiteX3" fmla="*/ 225730 w 757536"/>
              <a:gd name="connsiteY3" fmla="*/ 665713 h 953244"/>
              <a:gd name="connsiteX4" fmla="*/ 501198 w 757536"/>
              <a:gd name="connsiteY4" fmla="*/ 738406 h 953244"/>
              <a:gd name="connsiteX5" fmla="*/ 738406 w 757536"/>
              <a:gd name="connsiteY5" fmla="*/ 692495 h 953244"/>
              <a:gd name="connsiteX6" fmla="*/ 757536 w 757536"/>
              <a:gd name="connsiteY6" fmla="*/ 772840 h 953244"/>
              <a:gd name="connsiteX7" fmla="*/ 743056 w 757536"/>
              <a:gd name="connsiteY7" fmla="*/ 953244 h 953244"/>
              <a:gd name="connsiteX0" fmla="*/ 149211 w 757536"/>
              <a:gd name="connsiteY0" fmla="*/ 0 h 772840"/>
              <a:gd name="connsiteX1" fmla="*/ 156863 w 757536"/>
              <a:gd name="connsiteY1" fmla="*/ 206600 h 772840"/>
              <a:gd name="connsiteX2" fmla="*/ 0 w 757536"/>
              <a:gd name="connsiteY2" fmla="*/ 466765 h 772840"/>
              <a:gd name="connsiteX3" fmla="*/ 225730 w 757536"/>
              <a:gd name="connsiteY3" fmla="*/ 665713 h 772840"/>
              <a:gd name="connsiteX4" fmla="*/ 501198 w 757536"/>
              <a:gd name="connsiteY4" fmla="*/ 738406 h 772840"/>
              <a:gd name="connsiteX5" fmla="*/ 738406 w 757536"/>
              <a:gd name="connsiteY5" fmla="*/ 692495 h 772840"/>
              <a:gd name="connsiteX6" fmla="*/ 757536 w 757536"/>
              <a:gd name="connsiteY6" fmla="*/ 772840 h 772840"/>
              <a:gd name="connsiteX0" fmla="*/ 149211 w 890886"/>
              <a:gd name="connsiteY0" fmla="*/ 0 h 776015"/>
              <a:gd name="connsiteX1" fmla="*/ 156863 w 890886"/>
              <a:gd name="connsiteY1" fmla="*/ 206600 h 776015"/>
              <a:gd name="connsiteX2" fmla="*/ 0 w 890886"/>
              <a:gd name="connsiteY2" fmla="*/ 466765 h 776015"/>
              <a:gd name="connsiteX3" fmla="*/ 225730 w 890886"/>
              <a:gd name="connsiteY3" fmla="*/ 665713 h 776015"/>
              <a:gd name="connsiteX4" fmla="*/ 501198 w 890886"/>
              <a:gd name="connsiteY4" fmla="*/ 738406 h 776015"/>
              <a:gd name="connsiteX5" fmla="*/ 738406 w 890886"/>
              <a:gd name="connsiteY5" fmla="*/ 692495 h 776015"/>
              <a:gd name="connsiteX6" fmla="*/ 890886 w 890886"/>
              <a:gd name="connsiteY6" fmla="*/ 776015 h 776015"/>
              <a:gd name="connsiteX0" fmla="*/ 149211 w 738406"/>
              <a:gd name="connsiteY0" fmla="*/ 0 h 738406"/>
              <a:gd name="connsiteX1" fmla="*/ 156863 w 738406"/>
              <a:gd name="connsiteY1" fmla="*/ 206600 h 738406"/>
              <a:gd name="connsiteX2" fmla="*/ 0 w 738406"/>
              <a:gd name="connsiteY2" fmla="*/ 466765 h 738406"/>
              <a:gd name="connsiteX3" fmla="*/ 225730 w 738406"/>
              <a:gd name="connsiteY3" fmla="*/ 665713 h 738406"/>
              <a:gd name="connsiteX4" fmla="*/ 501198 w 738406"/>
              <a:gd name="connsiteY4" fmla="*/ 738406 h 738406"/>
              <a:gd name="connsiteX5" fmla="*/ 738406 w 738406"/>
              <a:gd name="connsiteY5" fmla="*/ 692495 h 738406"/>
              <a:gd name="connsiteX0" fmla="*/ 149211 w 659031"/>
              <a:gd name="connsiteY0" fmla="*/ 0 h 738406"/>
              <a:gd name="connsiteX1" fmla="*/ 156863 w 659031"/>
              <a:gd name="connsiteY1" fmla="*/ 206600 h 738406"/>
              <a:gd name="connsiteX2" fmla="*/ 0 w 659031"/>
              <a:gd name="connsiteY2" fmla="*/ 466765 h 738406"/>
              <a:gd name="connsiteX3" fmla="*/ 225730 w 659031"/>
              <a:gd name="connsiteY3" fmla="*/ 665713 h 738406"/>
              <a:gd name="connsiteX4" fmla="*/ 501198 w 659031"/>
              <a:gd name="connsiteY4" fmla="*/ 738406 h 738406"/>
              <a:gd name="connsiteX5" fmla="*/ 659031 w 659031"/>
              <a:gd name="connsiteY5" fmla="*/ 705195 h 738406"/>
              <a:gd name="connsiteX0" fmla="*/ 149211 w 659031"/>
              <a:gd name="connsiteY0" fmla="*/ 0 h 738406"/>
              <a:gd name="connsiteX1" fmla="*/ 156863 w 659031"/>
              <a:gd name="connsiteY1" fmla="*/ 206600 h 738406"/>
              <a:gd name="connsiteX2" fmla="*/ 0 w 659031"/>
              <a:gd name="connsiteY2" fmla="*/ 466765 h 738406"/>
              <a:gd name="connsiteX3" fmla="*/ 213030 w 659031"/>
              <a:gd name="connsiteY3" fmla="*/ 649838 h 738406"/>
              <a:gd name="connsiteX4" fmla="*/ 501198 w 659031"/>
              <a:gd name="connsiteY4" fmla="*/ 738406 h 738406"/>
              <a:gd name="connsiteX5" fmla="*/ 659031 w 659031"/>
              <a:gd name="connsiteY5" fmla="*/ 705195 h 738406"/>
              <a:gd name="connsiteX0" fmla="*/ 149211 w 722531"/>
              <a:gd name="connsiteY0" fmla="*/ 0 h 738406"/>
              <a:gd name="connsiteX1" fmla="*/ 156863 w 722531"/>
              <a:gd name="connsiteY1" fmla="*/ 206600 h 738406"/>
              <a:gd name="connsiteX2" fmla="*/ 0 w 722531"/>
              <a:gd name="connsiteY2" fmla="*/ 466765 h 738406"/>
              <a:gd name="connsiteX3" fmla="*/ 213030 w 722531"/>
              <a:gd name="connsiteY3" fmla="*/ 649838 h 738406"/>
              <a:gd name="connsiteX4" fmla="*/ 501198 w 722531"/>
              <a:gd name="connsiteY4" fmla="*/ 738406 h 738406"/>
              <a:gd name="connsiteX5" fmla="*/ 722531 w 722531"/>
              <a:gd name="connsiteY5" fmla="*/ 695670 h 738406"/>
              <a:gd name="connsiteX0" fmla="*/ 149211 w 722531"/>
              <a:gd name="connsiteY0" fmla="*/ 0 h 739454"/>
              <a:gd name="connsiteX1" fmla="*/ 156863 w 722531"/>
              <a:gd name="connsiteY1" fmla="*/ 206600 h 739454"/>
              <a:gd name="connsiteX2" fmla="*/ 0 w 722531"/>
              <a:gd name="connsiteY2" fmla="*/ 466765 h 739454"/>
              <a:gd name="connsiteX3" fmla="*/ 213030 w 722531"/>
              <a:gd name="connsiteY3" fmla="*/ 649838 h 739454"/>
              <a:gd name="connsiteX4" fmla="*/ 501198 w 722531"/>
              <a:gd name="connsiteY4" fmla="*/ 738406 h 739454"/>
              <a:gd name="connsiteX5" fmla="*/ 722531 w 722531"/>
              <a:gd name="connsiteY5" fmla="*/ 695670 h 739454"/>
              <a:gd name="connsiteX0" fmla="*/ 149211 w 722531"/>
              <a:gd name="connsiteY0" fmla="*/ 0 h 738818"/>
              <a:gd name="connsiteX1" fmla="*/ 156863 w 722531"/>
              <a:gd name="connsiteY1" fmla="*/ 206600 h 738818"/>
              <a:gd name="connsiteX2" fmla="*/ 0 w 722531"/>
              <a:gd name="connsiteY2" fmla="*/ 466765 h 738818"/>
              <a:gd name="connsiteX3" fmla="*/ 213030 w 722531"/>
              <a:gd name="connsiteY3" fmla="*/ 649838 h 738818"/>
              <a:gd name="connsiteX4" fmla="*/ 501198 w 722531"/>
              <a:gd name="connsiteY4" fmla="*/ 738406 h 738818"/>
              <a:gd name="connsiteX5" fmla="*/ 722531 w 722531"/>
              <a:gd name="connsiteY5" fmla="*/ 695670 h 738818"/>
              <a:gd name="connsiteX0" fmla="*/ 149211 w 722531"/>
              <a:gd name="connsiteY0" fmla="*/ 0 h 739454"/>
              <a:gd name="connsiteX1" fmla="*/ 156863 w 722531"/>
              <a:gd name="connsiteY1" fmla="*/ 206600 h 739454"/>
              <a:gd name="connsiteX2" fmla="*/ 0 w 722531"/>
              <a:gd name="connsiteY2" fmla="*/ 466765 h 739454"/>
              <a:gd name="connsiteX3" fmla="*/ 213030 w 722531"/>
              <a:gd name="connsiteY3" fmla="*/ 649838 h 739454"/>
              <a:gd name="connsiteX4" fmla="*/ 501198 w 722531"/>
              <a:gd name="connsiteY4" fmla="*/ 738406 h 739454"/>
              <a:gd name="connsiteX5" fmla="*/ 722531 w 722531"/>
              <a:gd name="connsiteY5" fmla="*/ 695670 h 739454"/>
              <a:gd name="connsiteX0" fmla="*/ 149655 w 722975"/>
              <a:gd name="connsiteY0" fmla="*/ 0 h 739454"/>
              <a:gd name="connsiteX1" fmla="*/ 157307 w 722975"/>
              <a:gd name="connsiteY1" fmla="*/ 206600 h 739454"/>
              <a:gd name="connsiteX2" fmla="*/ 444 w 722975"/>
              <a:gd name="connsiteY2" fmla="*/ 466765 h 739454"/>
              <a:gd name="connsiteX3" fmla="*/ 213474 w 722975"/>
              <a:gd name="connsiteY3" fmla="*/ 649838 h 739454"/>
              <a:gd name="connsiteX4" fmla="*/ 501642 w 722975"/>
              <a:gd name="connsiteY4" fmla="*/ 738406 h 739454"/>
              <a:gd name="connsiteX5" fmla="*/ 722975 w 722975"/>
              <a:gd name="connsiteY5" fmla="*/ 695670 h 739454"/>
              <a:gd name="connsiteX0" fmla="*/ 70791 w 644111"/>
              <a:gd name="connsiteY0" fmla="*/ 0 h 739454"/>
              <a:gd name="connsiteX1" fmla="*/ 78443 w 644111"/>
              <a:gd name="connsiteY1" fmla="*/ 206600 h 739454"/>
              <a:gd name="connsiteX2" fmla="*/ 955 w 644111"/>
              <a:gd name="connsiteY2" fmla="*/ 441365 h 739454"/>
              <a:gd name="connsiteX3" fmla="*/ 134610 w 644111"/>
              <a:gd name="connsiteY3" fmla="*/ 649838 h 739454"/>
              <a:gd name="connsiteX4" fmla="*/ 422778 w 644111"/>
              <a:gd name="connsiteY4" fmla="*/ 738406 h 739454"/>
              <a:gd name="connsiteX5" fmla="*/ 644111 w 644111"/>
              <a:gd name="connsiteY5" fmla="*/ 695670 h 739454"/>
              <a:gd name="connsiteX0" fmla="*/ 72155 w 645475"/>
              <a:gd name="connsiteY0" fmla="*/ 0 h 739454"/>
              <a:gd name="connsiteX1" fmla="*/ 79807 w 645475"/>
              <a:gd name="connsiteY1" fmla="*/ 206600 h 739454"/>
              <a:gd name="connsiteX2" fmla="*/ 2319 w 645475"/>
              <a:gd name="connsiteY2" fmla="*/ 441365 h 739454"/>
              <a:gd name="connsiteX3" fmla="*/ 135974 w 645475"/>
              <a:gd name="connsiteY3" fmla="*/ 649838 h 739454"/>
              <a:gd name="connsiteX4" fmla="*/ 424142 w 645475"/>
              <a:gd name="connsiteY4" fmla="*/ 738406 h 739454"/>
              <a:gd name="connsiteX5" fmla="*/ 645475 w 645475"/>
              <a:gd name="connsiteY5" fmla="*/ 695670 h 739454"/>
              <a:gd name="connsiteX0" fmla="*/ 66004 w 639324"/>
              <a:gd name="connsiteY0" fmla="*/ 0 h 739454"/>
              <a:gd name="connsiteX1" fmla="*/ 73656 w 639324"/>
              <a:gd name="connsiteY1" fmla="*/ 206600 h 739454"/>
              <a:gd name="connsiteX2" fmla="*/ 2518 w 639324"/>
              <a:gd name="connsiteY2" fmla="*/ 422315 h 739454"/>
              <a:gd name="connsiteX3" fmla="*/ 129823 w 639324"/>
              <a:gd name="connsiteY3" fmla="*/ 649838 h 739454"/>
              <a:gd name="connsiteX4" fmla="*/ 417991 w 639324"/>
              <a:gd name="connsiteY4" fmla="*/ 738406 h 739454"/>
              <a:gd name="connsiteX5" fmla="*/ 639324 w 639324"/>
              <a:gd name="connsiteY5" fmla="*/ 695670 h 739454"/>
              <a:gd name="connsiteX0" fmla="*/ 64537 w 637857"/>
              <a:gd name="connsiteY0" fmla="*/ 0 h 739454"/>
              <a:gd name="connsiteX1" fmla="*/ 72189 w 637857"/>
              <a:gd name="connsiteY1" fmla="*/ 206600 h 739454"/>
              <a:gd name="connsiteX2" fmla="*/ 1051 w 637857"/>
              <a:gd name="connsiteY2" fmla="*/ 422315 h 739454"/>
              <a:gd name="connsiteX3" fmla="*/ 128356 w 637857"/>
              <a:gd name="connsiteY3" fmla="*/ 649838 h 739454"/>
              <a:gd name="connsiteX4" fmla="*/ 416524 w 637857"/>
              <a:gd name="connsiteY4" fmla="*/ 738406 h 739454"/>
              <a:gd name="connsiteX5" fmla="*/ 637857 w 637857"/>
              <a:gd name="connsiteY5" fmla="*/ 695670 h 739454"/>
              <a:gd name="connsiteX0" fmla="*/ 64537 w 637857"/>
              <a:gd name="connsiteY0" fmla="*/ 0 h 739454"/>
              <a:gd name="connsiteX1" fmla="*/ 72189 w 637857"/>
              <a:gd name="connsiteY1" fmla="*/ 206600 h 739454"/>
              <a:gd name="connsiteX2" fmla="*/ 1051 w 637857"/>
              <a:gd name="connsiteY2" fmla="*/ 422315 h 739454"/>
              <a:gd name="connsiteX3" fmla="*/ 128356 w 637857"/>
              <a:gd name="connsiteY3" fmla="*/ 649838 h 739454"/>
              <a:gd name="connsiteX4" fmla="*/ 416524 w 637857"/>
              <a:gd name="connsiteY4" fmla="*/ 738406 h 739454"/>
              <a:gd name="connsiteX5" fmla="*/ 637857 w 637857"/>
              <a:gd name="connsiteY5" fmla="*/ 695670 h 739454"/>
              <a:gd name="connsiteX0" fmla="*/ 64537 w 637857"/>
              <a:gd name="connsiteY0" fmla="*/ 0 h 739454"/>
              <a:gd name="connsiteX1" fmla="*/ 72189 w 637857"/>
              <a:gd name="connsiteY1" fmla="*/ 184375 h 739454"/>
              <a:gd name="connsiteX2" fmla="*/ 1051 w 637857"/>
              <a:gd name="connsiteY2" fmla="*/ 422315 h 739454"/>
              <a:gd name="connsiteX3" fmla="*/ 128356 w 637857"/>
              <a:gd name="connsiteY3" fmla="*/ 649838 h 739454"/>
              <a:gd name="connsiteX4" fmla="*/ 416524 w 637857"/>
              <a:gd name="connsiteY4" fmla="*/ 738406 h 739454"/>
              <a:gd name="connsiteX5" fmla="*/ 637857 w 637857"/>
              <a:gd name="connsiteY5" fmla="*/ 695670 h 739454"/>
              <a:gd name="connsiteX0" fmla="*/ 64537 w 637857"/>
              <a:gd name="connsiteY0" fmla="*/ 0 h 739219"/>
              <a:gd name="connsiteX1" fmla="*/ 72189 w 637857"/>
              <a:gd name="connsiteY1" fmla="*/ 184375 h 739219"/>
              <a:gd name="connsiteX2" fmla="*/ 1051 w 637857"/>
              <a:gd name="connsiteY2" fmla="*/ 422315 h 739219"/>
              <a:gd name="connsiteX3" fmla="*/ 128356 w 637857"/>
              <a:gd name="connsiteY3" fmla="*/ 656188 h 739219"/>
              <a:gd name="connsiteX4" fmla="*/ 416524 w 637857"/>
              <a:gd name="connsiteY4" fmla="*/ 738406 h 739219"/>
              <a:gd name="connsiteX5" fmla="*/ 637857 w 637857"/>
              <a:gd name="connsiteY5" fmla="*/ 695670 h 739219"/>
              <a:gd name="connsiteX0" fmla="*/ 52099 w 625419"/>
              <a:gd name="connsiteY0" fmla="*/ 0 h 739219"/>
              <a:gd name="connsiteX1" fmla="*/ 59751 w 625419"/>
              <a:gd name="connsiteY1" fmla="*/ 184375 h 739219"/>
              <a:gd name="connsiteX2" fmla="*/ 1313 w 625419"/>
              <a:gd name="connsiteY2" fmla="*/ 454065 h 739219"/>
              <a:gd name="connsiteX3" fmla="*/ 115918 w 625419"/>
              <a:gd name="connsiteY3" fmla="*/ 656188 h 739219"/>
              <a:gd name="connsiteX4" fmla="*/ 404086 w 625419"/>
              <a:gd name="connsiteY4" fmla="*/ 738406 h 739219"/>
              <a:gd name="connsiteX5" fmla="*/ 625419 w 625419"/>
              <a:gd name="connsiteY5" fmla="*/ 695670 h 739219"/>
              <a:gd name="connsiteX0" fmla="*/ 64536 w 637856"/>
              <a:gd name="connsiteY0" fmla="*/ 0 h 739219"/>
              <a:gd name="connsiteX1" fmla="*/ 72188 w 637856"/>
              <a:gd name="connsiteY1" fmla="*/ 184375 h 739219"/>
              <a:gd name="connsiteX2" fmla="*/ 1050 w 637856"/>
              <a:gd name="connsiteY2" fmla="*/ 438190 h 739219"/>
              <a:gd name="connsiteX3" fmla="*/ 128355 w 637856"/>
              <a:gd name="connsiteY3" fmla="*/ 656188 h 739219"/>
              <a:gd name="connsiteX4" fmla="*/ 416523 w 637856"/>
              <a:gd name="connsiteY4" fmla="*/ 738406 h 739219"/>
              <a:gd name="connsiteX5" fmla="*/ 637856 w 637856"/>
              <a:gd name="connsiteY5" fmla="*/ 695670 h 739219"/>
              <a:gd name="connsiteX0" fmla="*/ 64536 w 637856"/>
              <a:gd name="connsiteY0" fmla="*/ 0 h 740302"/>
              <a:gd name="connsiteX1" fmla="*/ 72188 w 637856"/>
              <a:gd name="connsiteY1" fmla="*/ 184375 h 740302"/>
              <a:gd name="connsiteX2" fmla="*/ 1050 w 637856"/>
              <a:gd name="connsiteY2" fmla="*/ 438190 h 740302"/>
              <a:gd name="connsiteX3" fmla="*/ 128355 w 637856"/>
              <a:gd name="connsiteY3" fmla="*/ 656188 h 740302"/>
              <a:gd name="connsiteX4" fmla="*/ 416523 w 637856"/>
              <a:gd name="connsiteY4" fmla="*/ 738406 h 740302"/>
              <a:gd name="connsiteX5" fmla="*/ 637856 w 637856"/>
              <a:gd name="connsiteY5" fmla="*/ 695670 h 740302"/>
              <a:gd name="connsiteX0" fmla="*/ 65464 w 638784"/>
              <a:gd name="connsiteY0" fmla="*/ 0 h 740302"/>
              <a:gd name="connsiteX1" fmla="*/ 73116 w 638784"/>
              <a:gd name="connsiteY1" fmla="*/ 184375 h 740302"/>
              <a:gd name="connsiteX2" fmla="*/ 1978 w 638784"/>
              <a:gd name="connsiteY2" fmla="*/ 438190 h 740302"/>
              <a:gd name="connsiteX3" fmla="*/ 129283 w 638784"/>
              <a:gd name="connsiteY3" fmla="*/ 656188 h 740302"/>
              <a:gd name="connsiteX4" fmla="*/ 417451 w 638784"/>
              <a:gd name="connsiteY4" fmla="*/ 738406 h 740302"/>
              <a:gd name="connsiteX5" fmla="*/ 638784 w 638784"/>
              <a:gd name="connsiteY5" fmla="*/ 695670 h 740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8784" h="740302">
                <a:moveTo>
                  <a:pt x="65464" y="0"/>
                </a:moveTo>
                <a:lnTo>
                  <a:pt x="73116" y="184375"/>
                </a:lnTo>
                <a:cubicBezTo>
                  <a:pt x="16498" y="255819"/>
                  <a:pt x="-7383" y="359555"/>
                  <a:pt x="1978" y="438190"/>
                </a:cubicBezTo>
                <a:cubicBezTo>
                  <a:pt x="11339" y="516825"/>
                  <a:pt x="45750" y="610915"/>
                  <a:pt x="129283" y="656188"/>
                </a:cubicBezTo>
                <a:cubicBezTo>
                  <a:pt x="212816" y="701462"/>
                  <a:pt x="332534" y="731826"/>
                  <a:pt x="417451" y="738406"/>
                </a:cubicBezTo>
                <a:cubicBezTo>
                  <a:pt x="502368" y="744986"/>
                  <a:pt x="552306" y="735315"/>
                  <a:pt x="638784" y="695670"/>
                </a:cubicBezTo>
              </a:path>
            </a:pathLst>
          </a:custGeom>
          <a:noFill/>
          <a:ln>
            <a:solidFill>
              <a:srgbClr val="B1C1E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pic>
        <p:nvPicPr>
          <p:cNvPr id="84" name="Рисунок 83" descr="Маркер со сплошной заливкой">
            <a:extLst>
              <a:ext uri="{FF2B5EF4-FFF2-40B4-BE49-F238E27FC236}">
                <a16:creationId xmlns:a16="http://schemas.microsoft.com/office/drawing/2014/main" id="{72083DFE-EDD9-273A-911A-529160DD2C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329080" y="3214360"/>
            <a:ext cx="180000" cy="18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B829ED-5AD9-E391-3DCA-96E4C7799FF6}"/>
              </a:ext>
            </a:extLst>
          </p:cNvPr>
          <p:cNvSpPr txBox="1"/>
          <p:nvPr/>
        </p:nvSpPr>
        <p:spPr>
          <a:xfrm>
            <a:off x="627015" y="550177"/>
            <a:ext cx="912507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2400" b="1" dirty="0">
                <a:latin typeface="Arial" panose="020B0604020202020204" pitchFamily="34" charset="0"/>
                <a:cs typeface="Arial" panose="020B0604020202020204" pitchFamily="34" charset="0"/>
              </a:rPr>
              <a:t>ОБЩАЯ ХАРАКТЕРИСТИКА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Скругленный прямоугольник 81">
            <a:extLst>
              <a:ext uri="{FF2B5EF4-FFF2-40B4-BE49-F238E27FC236}">
                <a16:creationId xmlns:a16="http://schemas.microsoft.com/office/drawing/2014/main" id="{34635477-1B2D-01F3-8FB7-2516AED14752}"/>
              </a:ext>
            </a:extLst>
          </p:cNvPr>
          <p:cNvSpPr/>
          <p:nvPr/>
        </p:nvSpPr>
        <p:spPr>
          <a:xfrm>
            <a:off x="3181234" y="3398986"/>
            <a:ext cx="2444267" cy="945414"/>
          </a:xfrm>
          <a:prstGeom prst="roundRect">
            <a:avLst>
              <a:gd name="adj" fmla="val 25094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2F725FE-F144-6325-91C1-04D853E4AD7C}"/>
              </a:ext>
            </a:extLst>
          </p:cNvPr>
          <p:cNvSpPr txBox="1"/>
          <p:nvPr/>
        </p:nvSpPr>
        <p:spPr>
          <a:xfrm>
            <a:off x="3604531" y="3530860"/>
            <a:ext cx="58784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453,6 </a:t>
            </a:r>
            <a:endPara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890480E-3893-F81C-B22E-393C852242FA}"/>
              </a:ext>
            </a:extLst>
          </p:cNvPr>
          <p:cNvSpPr txBox="1"/>
          <p:nvPr/>
        </p:nvSpPr>
        <p:spPr>
          <a:xfrm>
            <a:off x="3356535" y="3861718"/>
            <a:ext cx="147745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территории</a:t>
            </a:r>
            <a:endParaRPr lang="ru-RU" sz="11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Рисунок 86" descr="Переместить со сплошной заливкой">
            <a:extLst>
              <a:ext uri="{FF2B5EF4-FFF2-40B4-BE49-F238E27FC236}">
                <a16:creationId xmlns:a16="http://schemas.microsoft.com/office/drawing/2014/main" id="{62B92EDF-90E7-71C2-1FCE-ED41AEC1DAD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=""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5155282" y="3480415"/>
            <a:ext cx="360000" cy="360000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8156ADA9-D124-7FB2-5ADB-A4BD1C324852}"/>
              </a:ext>
            </a:extLst>
          </p:cNvPr>
          <p:cNvSpPr txBox="1"/>
          <p:nvPr/>
        </p:nvSpPr>
        <p:spPr>
          <a:xfrm>
            <a:off x="4192376" y="3608066"/>
            <a:ext cx="677813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га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81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2273092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социально-экономические показатели</a:t>
            </a:r>
            <a:endParaRPr lang="ru-ID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CA681B2E-CC94-3AAF-E060-F2F2C175E23F}"/>
              </a:ext>
            </a:extLst>
          </p:cNvPr>
          <p:cNvSpPr/>
          <p:nvPr/>
        </p:nvSpPr>
        <p:spPr>
          <a:xfrm>
            <a:off x="1989134" y="1401546"/>
            <a:ext cx="6023956" cy="4905423"/>
          </a:xfrm>
          <a:prstGeom prst="roundRect">
            <a:avLst>
              <a:gd name="adj" fmla="val 5474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cxnSp>
        <p:nvCxn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4B987983-F07E-F572-08A2-A9B03E6871E5}"/>
              </a:ext>
            </a:extLst>
          </p:cNvPr>
          <p:cNvCxnSpPr>
            <a:cxnSpLocks/>
          </p:cNvCxnSpPr>
          <p:nvPr/>
        </p:nvCxnSpPr>
        <p:spPr>
          <a:xfrm>
            <a:off x="2269202" y="6000497"/>
            <a:ext cx="27066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61B276B5-A05C-4084-6B05-771C3FE2940E}"/>
              </a:ext>
            </a:extLst>
          </p:cNvPr>
          <p:cNvSpPr txBox="1"/>
          <p:nvPr/>
        </p:nvSpPr>
        <p:spPr>
          <a:xfrm>
            <a:off x="2656176" y="5938941"/>
            <a:ext cx="26308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ID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1" name="Прямая соединительная линия 80">
            <a:extLst>
              <a:ext uri="{FF2B5EF4-FFF2-40B4-BE49-F238E27FC236}">
                <a16:creationId xmlns:a16="http://schemas.microsoft.com/office/drawing/2014/main" id="{E41DF579-8696-DD20-F1CC-5CD2F3DBCE34}"/>
              </a:ext>
            </a:extLst>
          </p:cNvPr>
          <p:cNvCxnSpPr>
            <a:cxnSpLocks/>
          </p:cNvCxnSpPr>
          <p:nvPr/>
        </p:nvCxnSpPr>
        <p:spPr>
          <a:xfrm>
            <a:off x="3098471" y="6000497"/>
            <a:ext cx="270662" cy="0"/>
          </a:xfrm>
          <a:prstGeom prst="line">
            <a:avLst/>
          </a:prstGeom>
          <a:ln w="12700">
            <a:solidFill>
              <a:srgbClr val="B1C1E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C868A8CD-3BA5-845F-2948-B9125448DA88}"/>
              </a:ext>
            </a:extLst>
          </p:cNvPr>
          <p:cNvSpPr txBox="1"/>
          <p:nvPr/>
        </p:nvSpPr>
        <p:spPr>
          <a:xfrm>
            <a:off x="3485445" y="5938941"/>
            <a:ext cx="26308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ID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1" name="Прямая соединительная линия 100">
            <a:extLst>
              <a:ext uri="{FF2B5EF4-FFF2-40B4-BE49-F238E27FC236}">
                <a16:creationId xmlns:a16="http://schemas.microsoft.com/office/drawing/2014/main" id="{65A9FFCD-B422-6BAC-3756-D7F21C5FD4A9}"/>
              </a:ext>
            </a:extLst>
          </p:cNvPr>
          <p:cNvCxnSpPr>
            <a:cxnSpLocks/>
          </p:cNvCxnSpPr>
          <p:nvPr/>
        </p:nvCxnSpPr>
        <p:spPr>
          <a:xfrm>
            <a:off x="3927740" y="6000497"/>
            <a:ext cx="270662" cy="0"/>
          </a:xfrm>
          <a:prstGeom prst="line">
            <a:avLst/>
          </a:prstGeom>
          <a:ln w="12700">
            <a:solidFill>
              <a:srgbClr val="4756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8BFA7629-1D6D-6368-F7B0-8E071839277B}"/>
              </a:ext>
            </a:extLst>
          </p:cNvPr>
          <p:cNvSpPr txBox="1"/>
          <p:nvPr/>
        </p:nvSpPr>
        <p:spPr>
          <a:xfrm>
            <a:off x="4314714" y="5938941"/>
            <a:ext cx="78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2024 год*</a:t>
            </a:r>
            <a:endParaRPr lang="ru-ID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Правильный пятиугольник 112">
            <a:extLst>
              <a:ext uri="{FF2B5EF4-FFF2-40B4-BE49-F238E27FC236}">
                <a16:creationId xmlns:a16="http://schemas.microsoft.com/office/drawing/2014/main" id="{2E6B3244-8CEB-6239-7F38-F265B373BF99}"/>
              </a:ext>
            </a:extLst>
          </p:cNvPr>
          <p:cNvSpPr/>
          <p:nvPr/>
        </p:nvSpPr>
        <p:spPr>
          <a:xfrm>
            <a:off x="3726877" y="2422509"/>
            <a:ext cx="2740663" cy="2610155"/>
          </a:xfrm>
          <a:prstGeom prst="pentagon">
            <a:avLst/>
          </a:prstGeom>
          <a:solidFill>
            <a:srgbClr val="FBFB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DDD486F-FFDC-3AC3-0983-1563F64C780C}"/>
              </a:ext>
            </a:extLst>
          </p:cNvPr>
          <p:cNvSpPr txBox="1"/>
          <p:nvPr/>
        </p:nvSpPr>
        <p:spPr>
          <a:xfrm>
            <a:off x="4555528" y="1674882"/>
            <a:ext cx="112031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инвестиций </a:t>
            </a:r>
          </a:p>
          <a:p>
            <a:r>
              <a:rPr lang="ru-RU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основной капитал </a:t>
            </a:r>
            <a:r>
              <a:rPr lang="ru-RU" sz="8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 </a:t>
            </a:r>
            <a:r>
              <a:rPr lang="ru-RU" sz="8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  <a:endParaRPr lang="ru-ID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Скругленный прямоугольник 124">
            <a:extLst>
              <a:ext uri="{FF2B5EF4-FFF2-40B4-BE49-F238E27FC236}">
                <a16:creationId xmlns:a16="http://schemas.microsoft.com/office/drawing/2014/main" id="{7DACA747-66C6-0E65-B5FA-C504D9C6D2C4}"/>
              </a:ext>
            </a:extLst>
          </p:cNvPr>
          <p:cNvSpPr/>
          <p:nvPr/>
        </p:nvSpPr>
        <p:spPr>
          <a:xfrm>
            <a:off x="4555528" y="2133512"/>
            <a:ext cx="322113" cy="18000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585,2</a:t>
            </a:r>
            <a:endParaRPr lang="ru-ID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Скругленный прямоугольник 126">
            <a:extLst>
              <a:ext uri="{FF2B5EF4-FFF2-40B4-BE49-F238E27FC236}">
                <a16:creationId xmlns:a16="http://schemas.microsoft.com/office/drawing/2014/main" id="{0B4880A1-91DC-D0F0-A77C-E94DED46A2DE}"/>
              </a:ext>
            </a:extLst>
          </p:cNvPr>
          <p:cNvSpPr/>
          <p:nvPr/>
        </p:nvSpPr>
        <p:spPr>
          <a:xfrm>
            <a:off x="4953106" y="2133512"/>
            <a:ext cx="322113" cy="180000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551,9</a:t>
            </a:r>
            <a:endParaRPr lang="ru-ID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B51F7AF6-8F8A-5B37-A1C2-3650196617FB}"/>
              </a:ext>
            </a:extLst>
          </p:cNvPr>
          <p:cNvSpPr txBox="1"/>
          <p:nvPr/>
        </p:nvSpPr>
        <p:spPr>
          <a:xfrm>
            <a:off x="6680155" y="2362876"/>
            <a:ext cx="1120319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отгружено товаров собственного производства, выполнено работ и услуг собственными силами</a:t>
            </a:r>
            <a:endParaRPr lang="ru-RU" sz="8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руб.</a:t>
            </a:r>
            <a:endParaRPr lang="ru-ID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Скругленный прямоугольник 132">
            <a:extLst>
              <a:ext uri="{FF2B5EF4-FFF2-40B4-BE49-F238E27FC236}">
                <a16:creationId xmlns:a16="http://schemas.microsoft.com/office/drawing/2014/main" id="{BD49888C-EE87-0AA1-DB51-FCB7AE18C6FB}"/>
              </a:ext>
            </a:extLst>
          </p:cNvPr>
          <p:cNvSpPr/>
          <p:nvPr/>
        </p:nvSpPr>
        <p:spPr>
          <a:xfrm>
            <a:off x="6631260" y="3344642"/>
            <a:ext cx="322113" cy="18000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21,1</a:t>
            </a:r>
            <a:endParaRPr lang="ru-ID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Скругленный прямоугольник 133">
            <a:extLst>
              <a:ext uri="{FF2B5EF4-FFF2-40B4-BE49-F238E27FC236}">
                <a16:creationId xmlns:a16="http://schemas.microsoft.com/office/drawing/2014/main" id="{E891C477-CE41-440F-B223-9BD475BA4F74}"/>
              </a:ext>
            </a:extLst>
          </p:cNvPr>
          <p:cNvSpPr/>
          <p:nvPr/>
        </p:nvSpPr>
        <p:spPr>
          <a:xfrm>
            <a:off x="7429466" y="3339571"/>
            <a:ext cx="322113" cy="180000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20,9</a:t>
            </a:r>
            <a:endParaRPr lang="ru-ID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Скругленный прямоугольник 134">
            <a:extLst>
              <a:ext uri="{FF2B5EF4-FFF2-40B4-BE49-F238E27FC236}">
                <a16:creationId xmlns:a16="http://schemas.microsoft.com/office/drawing/2014/main" id="{BA41BC5E-92C9-7CBA-1F88-F41F35900D8E}"/>
              </a:ext>
            </a:extLst>
          </p:cNvPr>
          <p:cNvSpPr/>
          <p:nvPr/>
        </p:nvSpPr>
        <p:spPr>
          <a:xfrm>
            <a:off x="7028838" y="3344642"/>
            <a:ext cx="322113" cy="180000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24,5</a:t>
            </a:r>
            <a:endParaRPr lang="ru-ID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2EFB3336-310E-8D41-40DB-BCF7E0A8AF90}"/>
              </a:ext>
            </a:extLst>
          </p:cNvPr>
          <p:cNvSpPr txBox="1"/>
          <p:nvPr/>
        </p:nvSpPr>
        <p:spPr>
          <a:xfrm>
            <a:off x="6234385" y="4471987"/>
            <a:ext cx="156298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заработной платы (без субъектов малого предпринимательства)</a:t>
            </a:r>
            <a:endParaRPr lang="ru-RU" sz="8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руб.</a:t>
            </a:r>
            <a:endParaRPr lang="ru-ID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Скругленный прямоугольник 136">
            <a:extLst>
              <a:ext uri="{FF2B5EF4-FFF2-40B4-BE49-F238E27FC236}">
                <a16:creationId xmlns:a16="http://schemas.microsoft.com/office/drawing/2014/main" id="{A3F711DB-496E-5AE9-8DA3-52FB6C8C4FC4}"/>
              </a:ext>
            </a:extLst>
          </p:cNvPr>
          <p:cNvSpPr/>
          <p:nvPr/>
        </p:nvSpPr>
        <p:spPr>
          <a:xfrm>
            <a:off x="6224606" y="5041009"/>
            <a:ext cx="322113" cy="18000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1,5</a:t>
            </a:r>
            <a:endParaRPr lang="ru-ID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Скругленный прямоугольник 137">
            <a:extLst>
              <a:ext uri="{FF2B5EF4-FFF2-40B4-BE49-F238E27FC236}">
                <a16:creationId xmlns:a16="http://schemas.microsoft.com/office/drawing/2014/main" id="{8F9B137A-9F0C-3053-26F4-F1A1A4D82D6D}"/>
              </a:ext>
            </a:extLst>
          </p:cNvPr>
          <p:cNvSpPr/>
          <p:nvPr/>
        </p:nvSpPr>
        <p:spPr>
          <a:xfrm>
            <a:off x="7022812" y="5035938"/>
            <a:ext cx="322113" cy="180000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1,5</a:t>
            </a:r>
            <a:endParaRPr lang="ru-ID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Скругленный прямоугольник 138">
            <a:extLst>
              <a:ext uri="{FF2B5EF4-FFF2-40B4-BE49-F238E27FC236}">
                <a16:creationId xmlns:a16="http://schemas.microsoft.com/office/drawing/2014/main" id="{5638DA25-0A83-5C61-BB97-CE89B7FE3C55}"/>
              </a:ext>
            </a:extLst>
          </p:cNvPr>
          <p:cNvSpPr/>
          <p:nvPr/>
        </p:nvSpPr>
        <p:spPr>
          <a:xfrm>
            <a:off x="6622184" y="5041009"/>
            <a:ext cx="322113" cy="180000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1,8</a:t>
            </a:r>
            <a:endParaRPr lang="ru-ID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B8B9FEF-8A61-E7B5-E26D-6064E35C71F8}"/>
              </a:ext>
            </a:extLst>
          </p:cNvPr>
          <p:cNvSpPr txBox="1"/>
          <p:nvPr/>
        </p:nvSpPr>
        <p:spPr>
          <a:xfrm>
            <a:off x="2458848" y="2594751"/>
            <a:ext cx="98825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оборот розничной торговли</a:t>
            </a:r>
            <a:endParaRPr lang="ru-RU" sz="8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 </a:t>
            </a:r>
            <a:r>
              <a:rPr lang="ru-RU" sz="8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  <a:endParaRPr lang="ru-ID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Скругленный прямоугольник 140">
            <a:extLst>
              <a:ext uri="{FF2B5EF4-FFF2-40B4-BE49-F238E27FC236}">
                <a16:creationId xmlns:a16="http://schemas.microsoft.com/office/drawing/2014/main" id="{5BF57916-37D0-2A89-BEDE-6529985937EC}"/>
              </a:ext>
            </a:extLst>
          </p:cNvPr>
          <p:cNvSpPr/>
          <p:nvPr/>
        </p:nvSpPr>
        <p:spPr>
          <a:xfrm>
            <a:off x="2458848" y="3049279"/>
            <a:ext cx="322113" cy="18000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359</a:t>
            </a:r>
            <a:endParaRPr lang="ru-ID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Скругленный прямоугольник 141">
            <a:extLst>
              <a:ext uri="{FF2B5EF4-FFF2-40B4-BE49-F238E27FC236}">
                <a16:creationId xmlns:a16="http://schemas.microsoft.com/office/drawing/2014/main" id="{804C102D-E058-03DA-846F-7B2632D8057C}"/>
              </a:ext>
            </a:extLst>
          </p:cNvPr>
          <p:cNvSpPr/>
          <p:nvPr/>
        </p:nvSpPr>
        <p:spPr>
          <a:xfrm>
            <a:off x="3257054" y="3044208"/>
            <a:ext cx="322113" cy="180000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345,9</a:t>
            </a:r>
            <a:endParaRPr lang="ru-ID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Скругленный прямоугольник 142">
            <a:extLst>
              <a:ext uri="{FF2B5EF4-FFF2-40B4-BE49-F238E27FC236}">
                <a16:creationId xmlns:a16="http://schemas.microsoft.com/office/drawing/2014/main" id="{AF6DE8AE-5C46-A9ED-FE44-79540CCD291B}"/>
              </a:ext>
            </a:extLst>
          </p:cNvPr>
          <p:cNvSpPr/>
          <p:nvPr/>
        </p:nvSpPr>
        <p:spPr>
          <a:xfrm>
            <a:off x="2856426" y="3049279"/>
            <a:ext cx="322113" cy="180000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427,7</a:t>
            </a:r>
            <a:endParaRPr lang="ru-ID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BD9E40EF-B3BB-3EB9-AF5B-3B81E652F392}"/>
              </a:ext>
            </a:extLst>
          </p:cNvPr>
          <p:cNvSpPr txBox="1"/>
          <p:nvPr/>
        </p:nvSpPr>
        <p:spPr>
          <a:xfrm>
            <a:off x="2590914" y="4647635"/>
            <a:ext cx="98825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средняя з/п</a:t>
            </a:r>
          </a:p>
          <a:p>
            <a:r>
              <a:rPr lang="ru-RU" sz="8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  <a:endParaRPr lang="ru-ID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Скругленный прямоугольник 148">
            <a:extLst>
              <a:ext uri="{FF2B5EF4-FFF2-40B4-BE49-F238E27FC236}">
                <a16:creationId xmlns:a16="http://schemas.microsoft.com/office/drawing/2014/main" id="{4676CABC-9A49-F2C2-A9BC-C53B134296DE}"/>
              </a:ext>
            </a:extLst>
          </p:cNvPr>
          <p:cNvSpPr/>
          <p:nvPr/>
        </p:nvSpPr>
        <p:spPr>
          <a:xfrm>
            <a:off x="2590914" y="4985050"/>
            <a:ext cx="322113" cy="18000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47 206</a:t>
            </a:r>
            <a:endParaRPr lang="ru-ID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Скругленный прямоугольник 149">
            <a:extLst>
              <a:ext uri="{FF2B5EF4-FFF2-40B4-BE49-F238E27FC236}">
                <a16:creationId xmlns:a16="http://schemas.microsoft.com/office/drawing/2014/main" id="{D3AFCDB7-7B2D-FB95-3CC4-26FA72959204}"/>
              </a:ext>
            </a:extLst>
          </p:cNvPr>
          <p:cNvSpPr/>
          <p:nvPr/>
        </p:nvSpPr>
        <p:spPr>
          <a:xfrm>
            <a:off x="3389120" y="4979979"/>
            <a:ext cx="322113" cy="180000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60 764</a:t>
            </a:r>
            <a:endParaRPr lang="ru-ID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Скругленный прямоугольник 150">
            <a:extLst>
              <a:ext uri="{FF2B5EF4-FFF2-40B4-BE49-F238E27FC236}">
                <a16:creationId xmlns:a16="http://schemas.microsoft.com/office/drawing/2014/main" id="{0DA18218-A189-5B34-A992-A1C2F6968601}"/>
              </a:ext>
            </a:extLst>
          </p:cNvPr>
          <p:cNvSpPr/>
          <p:nvPr/>
        </p:nvSpPr>
        <p:spPr>
          <a:xfrm>
            <a:off x="2988492" y="4985050"/>
            <a:ext cx="322113" cy="180000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55 506</a:t>
            </a:r>
            <a:endParaRPr lang="ru-ID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27BD99-917B-7737-9E7F-7A8F57A2CA4C}"/>
              </a:ext>
            </a:extLst>
          </p:cNvPr>
          <p:cNvSpPr txBox="1"/>
          <p:nvPr/>
        </p:nvSpPr>
        <p:spPr>
          <a:xfrm>
            <a:off x="627015" y="550177"/>
            <a:ext cx="8827377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СОЦИАЛЬНО-ЭКОНОМИЧЕСКИЕ ПОКАЗАТЕЛИ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2265967" y="6124281"/>
            <a:ext cx="7317882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600" dirty="0" smtClean="0">
                <a:latin typeface="Arial" panose="020B0604020202020204" pitchFamily="34" charset="0"/>
                <a:cs typeface="Arial" panose="020B0604020202020204" pitchFamily="34" charset="0"/>
              </a:rPr>
              <a:t>* предварительные данные (январь-сентябрь)</a:t>
            </a:r>
            <a:endParaRPr lang="ru-RU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авильный пятиугольник 14"/>
          <p:cNvSpPr/>
          <p:nvPr/>
        </p:nvSpPr>
        <p:spPr>
          <a:xfrm>
            <a:off x="4223202" y="2580330"/>
            <a:ext cx="1758996" cy="1946194"/>
          </a:xfrm>
          <a:custGeom>
            <a:avLst/>
            <a:gdLst>
              <a:gd name="connsiteX0" fmla="*/ 1 w 999030"/>
              <a:gd name="connsiteY0" fmla="*/ 396253 h 1037407"/>
              <a:gd name="connsiteX1" fmla="*/ 499515 w 999030"/>
              <a:gd name="connsiteY1" fmla="*/ 0 h 1037407"/>
              <a:gd name="connsiteX2" fmla="*/ 999029 w 999030"/>
              <a:gd name="connsiteY2" fmla="*/ 396253 h 1037407"/>
              <a:gd name="connsiteX3" fmla="*/ 808232 w 999030"/>
              <a:gd name="connsiteY3" fmla="*/ 1037404 h 1037407"/>
              <a:gd name="connsiteX4" fmla="*/ 190798 w 999030"/>
              <a:gd name="connsiteY4" fmla="*/ 1037404 h 1037407"/>
              <a:gd name="connsiteX5" fmla="*/ 1 w 999030"/>
              <a:gd name="connsiteY5" fmla="*/ 396253 h 1037407"/>
              <a:gd name="connsiteX0" fmla="*/ 0 w 999028"/>
              <a:gd name="connsiteY0" fmla="*/ 1002922 h 1644073"/>
              <a:gd name="connsiteX1" fmla="*/ 473137 w 999028"/>
              <a:gd name="connsiteY1" fmla="*/ 0 h 1644073"/>
              <a:gd name="connsiteX2" fmla="*/ 999028 w 999028"/>
              <a:gd name="connsiteY2" fmla="*/ 1002922 h 1644073"/>
              <a:gd name="connsiteX3" fmla="*/ 808231 w 999028"/>
              <a:gd name="connsiteY3" fmla="*/ 1644073 h 1644073"/>
              <a:gd name="connsiteX4" fmla="*/ 190797 w 999028"/>
              <a:gd name="connsiteY4" fmla="*/ 1644073 h 1644073"/>
              <a:gd name="connsiteX5" fmla="*/ 0 w 999028"/>
              <a:gd name="connsiteY5" fmla="*/ 1002922 h 1644073"/>
              <a:gd name="connsiteX0" fmla="*/ 0 w 1166081"/>
              <a:gd name="connsiteY0" fmla="*/ 923791 h 1644073"/>
              <a:gd name="connsiteX1" fmla="*/ 640190 w 1166081"/>
              <a:gd name="connsiteY1" fmla="*/ 0 h 1644073"/>
              <a:gd name="connsiteX2" fmla="*/ 1166081 w 1166081"/>
              <a:gd name="connsiteY2" fmla="*/ 1002922 h 1644073"/>
              <a:gd name="connsiteX3" fmla="*/ 975284 w 1166081"/>
              <a:gd name="connsiteY3" fmla="*/ 1644073 h 1644073"/>
              <a:gd name="connsiteX4" fmla="*/ 357850 w 1166081"/>
              <a:gd name="connsiteY4" fmla="*/ 1644073 h 1644073"/>
              <a:gd name="connsiteX5" fmla="*/ 0 w 1166081"/>
              <a:gd name="connsiteY5" fmla="*/ 923791 h 1644073"/>
              <a:gd name="connsiteX0" fmla="*/ 0 w 1166081"/>
              <a:gd name="connsiteY0" fmla="*/ 923791 h 1951804"/>
              <a:gd name="connsiteX1" fmla="*/ 640190 w 1166081"/>
              <a:gd name="connsiteY1" fmla="*/ 0 h 1951804"/>
              <a:gd name="connsiteX2" fmla="*/ 1166081 w 1166081"/>
              <a:gd name="connsiteY2" fmla="*/ 1002922 h 1951804"/>
              <a:gd name="connsiteX3" fmla="*/ 1107169 w 1166081"/>
              <a:gd name="connsiteY3" fmla="*/ 1951804 h 1951804"/>
              <a:gd name="connsiteX4" fmla="*/ 357850 w 1166081"/>
              <a:gd name="connsiteY4" fmla="*/ 1644073 h 1951804"/>
              <a:gd name="connsiteX5" fmla="*/ 0 w 1166081"/>
              <a:gd name="connsiteY5" fmla="*/ 923791 h 1951804"/>
              <a:gd name="connsiteX0" fmla="*/ 0 w 1166081"/>
              <a:gd name="connsiteY0" fmla="*/ 923791 h 1951804"/>
              <a:gd name="connsiteX1" fmla="*/ 640190 w 1166081"/>
              <a:gd name="connsiteY1" fmla="*/ 0 h 1951804"/>
              <a:gd name="connsiteX2" fmla="*/ 1166081 w 1166081"/>
              <a:gd name="connsiteY2" fmla="*/ 1002922 h 1951804"/>
              <a:gd name="connsiteX3" fmla="*/ 1107169 w 1166081"/>
              <a:gd name="connsiteY3" fmla="*/ 1951804 h 1951804"/>
              <a:gd name="connsiteX4" fmla="*/ 252342 w 1166081"/>
              <a:gd name="connsiteY4" fmla="*/ 1837503 h 1951804"/>
              <a:gd name="connsiteX5" fmla="*/ 0 w 1166081"/>
              <a:gd name="connsiteY5" fmla="*/ 923791 h 1951804"/>
              <a:gd name="connsiteX0" fmla="*/ 0 w 1517774"/>
              <a:gd name="connsiteY0" fmla="*/ 923791 h 1951804"/>
              <a:gd name="connsiteX1" fmla="*/ 640190 w 1517774"/>
              <a:gd name="connsiteY1" fmla="*/ 0 h 1951804"/>
              <a:gd name="connsiteX2" fmla="*/ 1517774 w 1517774"/>
              <a:gd name="connsiteY2" fmla="*/ 985337 h 1951804"/>
              <a:gd name="connsiteX3" fmla="*/ 1107169 w 1517774"/>
              <a:gd name="connsiteY3" fmla="*/ 1951804 h 1951804"/>
              <a:gd name="connsiteX4" fmla="*/ 252342 w 1517774"/>
              <a:gd name="connsiteY4" fmla="*/ 1837503 h 1951804"/>
              <a:gd name="connsiteX5" fmla="*/ 0 w 1517774"/>
              <a:gd name="connsiteY5" fmla="*/ 923791 h 1951804"/>
              <a:gd name="connsiteX0" fmla="*/ 0 w 1742167"/>
              <a:gd name="connsiteY0" fmla="*/ 935011 h 1951804"/>
              <a:gd name="connsiteX1" fmla="*/ 864583 w 1742167"/>
              <a:gd name="connsiteY1" fmla="*/ 0 h 1951804"/>
              <a:gd name="connsiteX2" fmla="*/ 1742167 w 1742167"/>
              <a:gd name="connsiteY2" fmla="*/ 985337 h 1951804"/>
              <a:gd name="connsiteX3" fmla="*/ 1331562 w 1742167"/>
              <a:gd name="connsiteY3" fmla="*/ 1951804 h 1951804"/>
              <a:gd name="connsiteX4" fmla="*/ 476735 w 1742167"/>
              <a:gd name="connsiteY4" fmla="*/ 1837503 h 1951804"/>
              <a:gd name="connsiteX5" fmla="*/ 0 w 1742167"/>
              <a:gd name="connsiteY5" fmla="*/ 935011 h 1951804"/>
              <a:gd name="connsiteX0" fmla="*/ 0 w 1742167"/>
              <a:gd name="connsiteY0" fmla="*/ 963060 h 1979853"/>
              <a:gd name="connsiteX1" fmla="*/ 875803 w 1742167"/>
              <a:gd name="connsiteY1" fmla="*/ 0 h 1979853"/>
              <a:gd name="connsiteX2" fmla="*/ 1742167 w 1742167"/>
              <a:gd name="connsiteY2" fmla="*/ 1013386 h 1979853"/>
              <a:gd name="connsiteX3" fmla="*/ 1331562 w 1742167"/>
              <a:gd name="connsiteY3" fmla="*/ 1979853 h 1979853"/>
              <a:gd name="connsiteX4" fmla="*/ 476735 w 1742167"/>
              <a:gd name="connsiteY4" fmla="*/ 1865552 h 1979853"/>
              <a:gd name="connsiteX5" fmla="*/ 0 w 1742167"/>
              <a:gd name="connsiteY5" fmla="*/ 963060 h 1979853"/>
              <a:gd name="connsiteX0" fmla="*/ 0 w 1758996"/>
              <a:gd name="connsiteY0" fmla="*/ 963060 h 1979853"/>
              <a:gd name="connsiteX1" fmla="*/ 875803 w 1758996"/>
              <a:gd name="connsiteY1" fmla="*/ 0 h 1979853"/>
              <a:gd name="connsiteX2" fmla="*/ 1758996 w 1758996"/>
              <a:gd name="connsiteY2" fmla="*/ 946069 h 1979853"/>
              <a:gd name="connsiteX3" fmla="*/ 1331562 w 1758996"/>
              <a:gd name="connsiteY3" fmla="*/ 1979853 h 1979853"/>
              <a:gd name="connsiteX4" fmla="*/ 476735 w 1758996"/>
              <a:gd name="connsiteY4" fmla="*/ 1865552 h 1979853"/>
              <a:gd name="connsiteX5" fmla="*/ 0 w 1758996"/>
              <a:gd name="connsiteY5" fmla="*/ 963060 h 1979853"/>
              <a:gd name="connsiteX0" fmla="*/ 0 w 1758996"/>
              <a:gd name="connsiteY0" fmla="*/ 963060 h 1946194"/>
              <a:gd name="connsiteX1" fmla="*/ 875803 w 1758996"/>
              <a:gd name="connsiteY1" fmla="*/ 0 h 1946194"/>
              <a:gd name="connsiteX2" fmla="*/ 1758996 w 1758996"/>
              <a:gd name="connsiteY2" fmla="*/ 946069 h 1946194"/>
              <a:gd name="connsiteX3" fmla="*/ 1370830 w 1758996"/>
              <a:gd name="connsiteY3" fmla="*/ 1946194 h 1946194"/>
              <a:gd name="connsiteX4" fmla="*/ 476735 w 1758996"/>
              <a:gd name="connsiteY4" fmla="*/ 1865552 h 1946194"/>
              <a:gd name="connsiteX5" fmla="*/ 0 w 1758996"/>
              <a:gd name="connsiteY5" fmla="*/ 963060 h 1946194"/>
              <a:gd name="connsiteX0" fmla="*/ 0 w 1758996"/>
              <a:gd name="connsiteY0" fmla="*/ 963060 h 1946194"/>
              <a:gd name="connsiteX1" fmla="*/ 875803 w 1758996"/>
              <a:gd name="connsiteY1" fmla="*/ 0 h 1946194"/>
              <a:gd name="connsiteX2" fmla="*/ 1758996 w 1758996"/>
              <a:gd name="connsiteY2" fmla="*/ 946069 h 1946194"/>
              <a:gd name="connsiteX3" fmla="*/ 1370830 w 1758996"/>
              <a:gd name="connsiteY3" fmla="*/ 1946194 h 1946194"/>
              <a:gd name="connsiteX4" fmla="*/ 438635 w 1758996"/>
              <a:gd name="connsiteY4" fmla="*/ 1817927 h 1946194"/>
              <a:gd name="connsiteX5" fmla="*/ 0 w 1758996"/>
              <a:gd name="connsiteY5" fmla="*/ 963060 h 1946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58996" h="1946194">
                <a:moveTo>
                  <a:pt x="0" y="963060"/>
                </a:moveTo>
                <a:lnTo>
                  <a:pt x="875803" y="0"/>
                </a:lnTo>
                <a:lnTo>
                  <a:pt x="1758996" y="946069"/>
                </a:lnTo>
                <a:lnTo>
                  <a:pt x="1370830" y="1946194"/>
                </a:lnTo>
                <a:lnTo>
                  <a:pt x="438635" y="1817927"/>
                </a:lnTo>
                <a:lnTo>
                  <a:pt x="0" y="963060"/>
                </a:lnTo>
                <a:close/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авильный пятиугольник 15"/>
          <p:cNvSpPr/>
          <p:nvPr/>
        </p:nvSpPr>
        <p:spPr>
          <a:xfrm>
            <a:off x="3909398" y="2892535"/>
            <a:ext cx="2338436" cy="1835518"/>
          </a:xfrm>
          <a:custGeom>
            <a:avLst/>
            <a:gdLst>
              <a:gd name="connsiteX0" fmla="*/ 1 w 1097968"/>
              <a:gd name="connsiteY0" fmla="*/ 419003 h 1096968"/>
              <a:gd name="connsiteX1" fmla="*/ 548984 w 1097968"/>
              <a:gd name="connsiteY1" fmla="*/ 0 h 1096968"/>
              <a:gd name="connsiteX2" fmla="*/ 1097967 w 1097968"/>
              <a:gd name="connsiteY2" fmla="*/ 419003 h 1096968"/>
              <a:gd name="connsiteX3" fmla="*/ 888274 w 1097968"/>
              <a:gd name="connsiteY3" fmla="*/ 1096965 h 1096968"/>
              <a:gd name="connsiteX4" fmla="*/ 209694 w 1097968"/>
              <a:gd name="connsiteY4" fmla="*/ 1096965 h 1096968"/>
              <a:gd name="connsiteX5" fmla="*/ 1 w 1097968"/>
              <a:gd name="connsiteY5" fmla="*/ 419003 h 1096968"/>
              <a:gd name="connsiteX0" fmla="*/ 0 w 1097966"/>
              <a:gd name="connsiteY0" fmla="*/ 814657 h 1492619"/>
              <a:gd name="connsiteX1" fmla="*/ 469852 w 1097966"/>
              <a:gd name="connsiteY1" fmla="*/ 0 h 1492619"/>
              <a:gd name="connsiteX2" fmla="*/ 1097966 w 1097966"/>
              <a:gd name="connsiteY2" fmla="*/ 814657 h 1492619"/>
              <a:gd name="connsiteX3" fmla="*/ 888273 w 1097966"/>
              <a:gd name="connsiteY3" fmla="*/ 1492619 h 1492619"/>
              <a:gd name="connsiteX4" fmla="*/ 209693 w 1097966"/>
              <a:gd name="connsiteY4" fmla="*/ 1492619 h 1492619"/>
              <a:gd name="connsiteX5" fmla="*/ 0 w 1097966"/>
              <a:gd name="connsiteY5" fmla="*/ 814657 h 1492619"/>
              <a:gd name="connsiteX0" fmla="*/ 0 w 1862897"/>
              <a:gd name="connsiteY0" fmla="*/ 568472 h 1492619"/>
              <a:gd name="connsiteX1" fmla="*/ 1234783 w 1862897"/>
              <a:gd name="connsiteY1" fmla="*/ 0 h 1492619"/>
              <a:gd name="connsiteX2" fmla="*/ 1862897 w 1862897"/>
              <a:gd name="connsiteY2" fmla="*/ 814657 h 1492619"/>
              <a:gd name="connsiteX3" fmla="*/ 1653204 w 1862897"/>
              <a:gd name="connsiteY3" fmla="*/ 1492619 h 1492619"/>
              <a:gd name="connsiteX4" fmla="*/ 974624 w 1862897"/>
              <a:gd name="connsiteY4" fmla="*/ 1492619 h 1492619"/>
              <a:gd name="connsiteX5" fmla="*/ 0 w 1862897"/>
              <a:gd name="connsiteY5" fmla="*/ 568472 h 1492619"/>
              <a:gd name="connsiteX0" fmla="*/ 0 w 1862897"/>
              <a:gd name="connsiteY0" fmla="*/ 568472 h 1791558"/>
              <a:gd name="connsiteX1" fmla="*/ 1234783 w 1862897"/>
              <a:gd name="connsiteY1" fmla="*/ 0 h 1791558"/>
              <a:gd name="connsiteX2" fmla="*/ 1862897 w 1862897"/>
              <a:gd name="connsiteY2" fmla="*/ 814657 h 1791558"/>
              <a:gd name="connsiteX3" fmla="*/ 1653204 w 1862897"/>
              <a:gd name="connsiteY3" fmla="*/ 1492619 h 1791558"/>
              <a:gd name="connsiteX4" fmla="*/ 614140 w 1862897"/>
              <a:gd name="connsiteY4" fmla="*/ 1791558 h 1791558"/>
              <a:gd name="connsiteX5" fmla="*/ 0 w 1862897"/>
              <a:gd name="connsiteY5" fmla="*/ 568472 h 1791558"/>
              <a:gd name="connsiteX0" fmla="*/ 0 w 1862897"/>
              <a:gd name="connsiteY0" fmla="*/ 568472 h 1817934"/>
              <a:gd name="connsiteX1" fmla="*/ 1234783 w 1862897"/>
              <a:gd name="connsiteY1" fmla="*/ 0 h 1817934"/>
              <a:gd name="connsiteX2" fmla="*/ 1862897 w 1862897"/>
              <a:gd name="connsiteY2" fmla="*/ 814657 h 1817934"/>
              <a:gd name="connsiteX3" fmla="*/ 1846635 w 1862897"/>
              <a:gd name="connsiteY3" fmla="*/ 1817934 h 1817934"/>
              <a:gd name="connsiteX4" fmla="*/ 614140 w 1862897"/>
              <a:gd name="connsiteY4" fmla="*/ 1791558 h 1817934"/>
              <a:gd name="connsiteX5" fmla="*/ 0 w 1862897"/>
              <a:gd name="connsiteY5" fmla="*/ 568472 h 1817934"/>
              <a:gd name="connsiteX0" fmla="*/ 0 w 2355266"/>
              <a:gd name="connsiteY0" fmla="*/ 568472 h 1817934"/>
              <a:gd name="connsiteX1" fmla="*/ 1234783 w 2355266"/>
              <a:gd name="connsiteY1" fmla="*/ 0 h 1817934"/>
              <a:gd name="connsiteX2" fmla="*/ 2355266 w 2355266"/>
              <a:gd name="connsiteY2" fmla="*/ 594850 h 1817934"/>
              <a:gd name="connsiteX3" fmla="*/ 1846635 w 2355266"/>
              <a:gd name="connsiteY3" fmla="*/ 1817934 h 1817934"/>
              <a:gd name="connsiteX4" fmla="*/ 614140 w 2355266"/>
              <a:gd name="connsiteY4" fmla="*/ 1791558 h 1817934"/>
              <a:gd name="connsiteX5" fmla="*/ 0 w 2355266"/>
              <a:gd name="connsiteY5" fmla="*/ 568472 h 1817934"/>
              <a:gd name="connsiteX0" fmla="*/ 0 w 2355266"/>
              <a:gd name="connsiteY0" fmla="*/ 577264 h 1826726"/>
              <a:gd name="connsiteX1" fmla="*/ 1190821 w 2355266"/>
              <a:gd name="connsiteY1" fmla="*/ 0 h 1826726"/>
              <a:gd name="connsiteX2" fmla="*/ 2355266 w 2355266"/>
              <a:gd name="connsiteY2" fmla="*/ 603642 h 1826726"/>
              <a:gd name="connsiteX3" fmla="*/ 1846635 w 2355266"/>
              <a:gd name="connsiteY3" fmla="*/ 1826726 h 1826726"/>
              <a:gd name="connsiteX4" fmla="*/ 614140 w 2355266"/>
              <a:gd name="connsiteY4" fmla="*/ 1800350 h 1826726"/>
              <a:gd name="connsiteX5" fmla="*/ 0 w 2355266"/>
              <a:gd name="connsiteY5" fmla="*/ 577264 h 1826726"/>
              <a:gd name="connsiteX0" fmla="*/ 0 w 2355266"/>
              <a:gd name="connsiteY0" fmla="*/ 586056 h 1835518"/>
              <a:gd name="connsiteX1" fmla="*/ 1208406 w 2355266"/>
              <a:gd name="connsiteY1" fmla="*/ 0 h 1835518"/>
              <a:gd name="connsiteX2" fmla="*/ 2355266 w 2355266"/>
              <a:gd name="connsiteY2" fmla="*/ 612434 h 1835518"/>
              <a:gd name="connsiteX3" fmla="*/ 1846635 w 2355266"/>
              <a:gd name="connsiteY3" fmla="*/ 1835518 h 1835518"/>
              <a:gd name="connsiteX4" fmla="*/ 614140 w 2355266"/>
              <a:gd name="connsiteY4" fmla="*/ 1809142 h 1835518"/>
              <a:gd name="connsiteX5" fmla="*/ 0 w 2355266"/>
              <a:gd name="connsiteY5" fmla="*/ 586056 h 1835518"/>
              <a:gd name="connsiteX0" fmla="*/ 0 w 2355266"/>
              <a:gd name="connsiteY0" fmla="*/ 586056 h 1835518"/>
              <a:gd name="connsiteX1" fmla="*/ 1208406 w 2355266"/>
              <a:gd name="connsiteY1" fmla="*/ 0 h 1835518"/>
              <a:gd name="connsiteX2" fmla="*/ 2355266 w 2355266"/>
              <a:gd name="connsiteY2" fmla="*/ 589995 h 1835518"/>
              <a:gd name="connsiteX3" fmla="*/ 1846635 w 2355266"/>
              <a:gd name="connsiteY3" fmla="*/ 1835518 h 1835518"/>
              <a:gd name="connsiteX4" fmla="*/ 614140 w 2355266"/>
              <a:gd name="connsiteY4" fmla="*/ 1809142 h 1835518"/>
              <a:gd name="connsiteX5" fmla="*/ 0 w 2355266"/>
              <a:gd name="connsiteY5" fmla="*/ 586056 h 1835518"/>
              <a:gd name="connsiteX0" fmla="*/ 0 w 2338436"/>
              <a:gd name="connsiteY0" fmla="*/ 569226 h 1835518"/>
              <a:gd name="connsiteX1" fmla="*/ 1191576 w 2338436"/>
              <a:gd name="connsiteY1" fmla="*/ 0 h 1835518"/>
              <a:gd name="connsiteX2" fmla="*/ 2338436 w 2338436"/>
              <a:gd name="connsiteY2" fmla="*/ 589995 h 1835518"/>
              <a:gd name="connsiteX3" fmla="*/ 1829805 w 2338436"/>
              <a:gd name="connsiteY3" fmla="*/ 1835518 h 1835518"/>
              <a:gd name="connsiteX4" fmla="*/ 597310 w 2338436"/>
              <a:gd name="connsiteY4" fmla="*/ 1809142 h 1835518"/>
              <a:gd name="connsiteX5" fmla="*/ 0 w 2338436"/>
              <a:gd name="connsiteY5" fmla="*/ 569226 h 1835518"/>
              <a:gd name="connsiteX0" fmla="*/ 0 w 2338436"/>
              <a:gd name="connsiteY0" fmla="*/ 569226 h 1835518"/>
              <a:gd name="connsiteX1" fmla="*/ 1191576 w 2338436"/>
              <a:gd name="connsiteY1" fmla="*/ 0 h 1835518"/>
              <a:gd name="connsiteX2" fmla="*/ 2338436 w 2338436"/>
              <a:gd name="connsiteY2" fmla="*/ 589995 h 1835518"/>
              <a:gd name="connsiteX3" fmla="*/ 1829805 w 2338436"/>
              <a:gd name="connsiteY3" fmla="*/ 1835518 h 1835518"/>
              <a:gd name="connsiteX4" fmla="*/ 574870 w 2338436"/>
              <a:gd name="connsiteY4" fmla="*/ 1809142 h 1835518"/>
              <a:gd name="connsiteX5" fmla="*/ 0 w 2338436"/>
              <a:gd name="connsiteY5" fmla="*/ 569226 h 1835518"/>
              <a:gd name="connsiteX0" fmla="*/ 0 w 2338436"/>
              <a:gd name="connsiteY0" fmla="*/ 569226 h 1835518"/>
              <a:gd name="connsiteX1" fmla="*/ 1191576 w 2338436"/>
              <a:gd name="connsiteY1" fmla="*/ 0 h 1835518"/>
              <a:gd name="connsiteX2" fmla="*/ 2338436 w 2338436"/>
              <a:gd name="connsiteY2" fmla="*/ 589995 h 1835518"/>
              <a:gd name="connsiteX3" fmla="*/ 1852245 w 2338436"/>
              <a:gd name="connsiteY3" fmla="*/ 1835518 h 1835518"/>
              <a:gd name="connsiteX4" fmla="*/ 574870 w 2338436"/>
              <a:gd name="connsiteY4" fmla="*/ 1809142 h 1835518"/>
              <a:gd name="connsiteX5" fmla="*/ 0 w 2338436"/>
              <a:gd name="connsiteY5" fmla="*/ 569226 h 1835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38436" h="1835518">
                <a:moveTo>
                  <a:pt x="0" y="569226"/>
                </a:moveTo>
                <a:lnTo>
                  <a:pt x="1191576" y="0"/>
                </a:lnTo>
                <a:lnTo>
                  <a:pt x="2338436" y="589995"/>
                </a:lnTo>
                <a:lnTo>
                  <a:pt x="1852245" y="1835518"/>
                </a:lnTo>
                <a:lnTo>
                  <a:pt x="574870" y="1809142"/>
                </a:lnTo>
                <a:lnTo>
                  <a:pt x="0" y="569226"/>
                </a:lnTo>
                <a:close/>
              </a:path>
            </a:pathLst>
          </a:cu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омб 17"/>
          <p:cNvSpPr/>
          <p:nvPr/>
        </p:nvSpPr>
        <p:spPr>
          <a:xfrm rot="18124864">
            <a:off x="4080294" y="3493435"/>
            <a:ext cx="1897958" cy="1335834"/>
          </a:xfrm>
          <a:custGeom>
            <a:avLst/>
            <a:gdLst>
              <a:gd name="connsiteX0" fmla="*/ 0 w 602942"/>
              <a:gd name="connsiteY0" fmla="*/ 351407 h 702813"/>
              <a:gd name="connsiteX1" fmla="*/ 301471 w 602942"/>
              <a:gd name="connsiteY1" fmla="*/ 0 h 702813"/>
              <a:gd name="connsiteX2" fmla="*/ 602942 w 602942"/>
              <a:gd name="connsiteY2" fmla="*/ 351407 h 702813"/>
              <a:gd name="connsiteX3" fmla="*/ 301471 w 602942"/>
              <a:gd name="connsiteY3" fmla="*/ 702813 h 702813"/>
              <a:gd name="connsiteX4" fmla="*/ 0 w 602942"/>
              <a:gd name="connsiteY4" fmla="*/ 351407 h 702813"/>
              <a:gd name="connsiteX0" fmla="*/ 0 w 1830241"/>
              <a:gd name="connsiteY0" fmla="*/ 446227 h 702813"/>
              <a:gd name="connsiteX1" fmla="*/ 1528770 w 1830241"/>
              <a:gd name="connsiteY1" fmla="*/ 0 h 702813"/>
              <a:gd name="connsiteX2" fmla="*/ 1830241 w 1830241"/>
              <a:gd name="connsiteY2" fmla="*/ 351407 h 702813"/>
              <a:gd name="connsiteX3" fmla="*/ 1528770 w 1830241"/>
              <a:gd name="connsiteY3" fmla="*/ 702813 h 702813"/>
              <a:gd name="connsiteX4" fmla="*/ 0 w 1830241"/>
              <a:gd name="connsiteY4" fmla="*/ 446227 h 702813"/>
              <a:gd name="connsiteX0" fmla="*/ 0 w 1830241"/>
              <a:gd name="connsiteY0" fmla="*/ 446227 h 1235727"/>
              <a:gd name="connsiteX1" fmla="*/ 1528770 w 1830241"/>
              <a:gd name="connsiteY1" fmla="*/ 0 h 1235727"/>
              <a:gd name="connsiteX2" fmla="*/ 1830241 w 1830241"/>
              <a:gd name="connsiteY2" fmla="*/ 351407 h 1235727"/>
              <a:gd name="connsiteX3" fmla="*/ 960031 w 1830241"/>
              <a:gd name="connsiteY3" fmla="*/ 1235727 h 1235727"/>
              <a:gd name="connsiteX4" fmla="*/ 0 w 1830241"/>
              <a:gd name="connsiteY4" fmla="*/ 446227 h 1235727"/>
              <a:gd name="connsiteX0" fmla="*/ 0 w 1899165"/>
              <a:gd name="connsiteY0" fmla="*/ 446227 h 1235727"/>
              <a:gd name="connsiteX1" fmla="*/ 1528770 w 1899165"/>
              <a:gd name="connsiteY1" fmla="*/ 0 h 1235727"/>
              <a:gd name="connsiteX2" fmla="*/ 1899165 w 1899165"/>
              <a:gd name="connsiteY2" fmla="*/ 1024208 h 1235727"/>
              <a:gd name="connsiteX3" fmla="*/ 960031 w 1899165"/>
              <a:gd name="connsiteY3" fmla="*/ 1235727 h 1235727"/>
              <a:gd name="connsiteX4" fmla="*/ 0 w 1899165"/>
              <a:gd name="connsiteY4" fmla="*/ 446227 h 1235727"/>
              <a:gd name="connsiteX0" fmla="*/ 0 w 1899165"/>
              <a:gd name="connsiteY0" fmla="*/ 557753 h 1347253"/>
              <a:gd name="connsiteX1" fmla="*/ 1292830 w 1899165"/>
              <a:gd name="connsiteY1" fmla="*/ 0 h 1347253"/>
              <a:gd name="connsiteX2" fmla="*/ 1899165 w 1899165"/>
              <a:gd name="connsiteY2" fmla="*/ 1135734 h 1347253"/>
              <a:gd name="connsiteX3" fmla="*/ 960031 w 1899165"/>
              <a:gd name="connsiteY3" fmla="*/ 1347253 h 1347253"/>
              <a:gd name="connsiteX4" fmla="*/ 0 w 1899165"/>
              <a:gd name="connsiteY4" fmla="*/ 557753 h 1347253"/>
              <a:gd name="connsiteX0" fmla="*/ 0 w 1899165"/>
              <a:gd name="connsiteY0" fmla="*/ 528527 h 1318027"/>
              <a:gd name="connsiteX1" fmla="*/ 1225080 w 1899165"/>
              <a:gd name="connsiteY1" fmla="*/ 0 h 1318027"/>
              <a:gd name="connsiteX2" fmla="*/ 1899165 w 1899165"/>
              <a:gd name="connsiteY2" fmla="*/ 1106508 h 1318027"/>
              <a:gd name="connsiteX3" fmla="*/ 960031 w 1899165"/>
              <a:gd name="connsiteY3" fmla="*/ 1318027 h 1318027"/>
              <a:gd name="connsiteX4" fmla="*/ 0 w 1899165"/>
              <a:gd name="connsiteY4" fmla="*/ 528527 h 1318027"/>
              <a:gd name="connsiteX0" fmla="*/ 0 w 1944286"/>
              <a:gd name="connsiteY0" fmla="*/ 528527 h 1318027"/>
              <a:gd name="connsiteX1" fmla="*/ 1225080 w 1944286"/>
              <a:gd name="connsiteY1" fmla="*/ 0 h 1318027"/>
              <a:gd name="connsiteX2" fmla="*/ 1944286 w 1944286"/>
              <a:gd name="connsiteY2" fmla="*/ 1051741 h 1318027"/>
              <a:gd name="connsiteX3" fmla="*/ 960031 w 1944286"/>
              <a:gd name="connsiteY3" fmla="*/ 1318027 h 1318027"/>
              <a:gd name="connsiteX4" fmla="*/ 0 w 1944286"/>
              <a:gd name="connsiteY4" fmla="*/ 528527 h 1318027"/>
              <a:gd name="connsiteX0" fmla="*/ 0 w 1944286"/>
              <a:gd name="connsiteY0" fmla="*/ 528527 h 1335834"/>
              <a:gd name="connsiteX1" fmla="*/ 1225080 w 1944286"/>
              <a:gd name="connsiteY1" fmla="*/ 0 h 1335834"/>
              <a:gd name="connsiteX2" fmla="*/ 1944286 w 1944286"/>
              <a:gd name="connsiteY2" fmla="*/ 1051741 h 1335834"/>
              <a:gd name="connsiteX3" fmla="*/ 984436 w 1944286"/>
              <a:gd name="connsiteY3" fmla="*/ 1335834 h 1335834"/>
              <a:gd name="connsiteX4" fmla="*/ 0 w 1944286"/>
              <a:gd name="connsiteY4" fmla="*/ 528527 h 1335834"/>
              <a:gd name="connsiteX0" fmla="*/ 0 w 1929458"/>
              <a:gd name="connsiteY0" fmla="*/ 499372 h 1335834"/>
              <a:gd name="connsiteX1" fmla="*/ 1210252 w 1929458"/>
              <a:gd name="connsiteY1" fmla="*/ 0 h 1335834"/>
              <a:gd name="connsiteX2" fmla="*/ 1929458 w 1929458"/>
              <a:gd name="connsiteY2" fmla="*/ 1051741 h 1335834"/>
              <a:gd name="connsiteX3" fmla="*/ 969608 w 1929458"/>
              <a:gd name="connsiteY3" fmla="*/ 1335834 h 1335834"/>
              <a:gd name="connsiteX4" fmla="*/ 0 w 1929458"/>
              <a:gd name="connsiteY4" fmla="*/ 499372 h 1335834"/>
              <a:gd name="connsiteX0" fmla="*/ 0 w 1886678"/>
              <a:gd name="connsiteY0" fmla="*/ 472556 h 1335834"/>
              <a:gd name="connsiteX1" fmla="*/ 1167472 w 1886678"/>
              <a:gd name="connsiteY1" fmla="*/ 0 h 1335834"/>
              <a:gd name="connsiteX2" fmla="*/ 1886678 w 1886678"/>
              <a:gd name="connsiteY2" fmla="*/ 1051741 h 1335834"/>
              <a:gd name="connsiteX3" fmla="*/ 926828 w 1886678"/>
              <a:gd name="connsiteY3" fmla="*/ 1335834 h 1335834"/>
              <a:gd name="connsiteX4" fmla="*/ 0 w 1886678"/>
              <a:gd name="connsiteY4" fmla="*/ 472556 h 1335834"/>
              <a:gd name="connsiteX0" fmla="*/ 0 w 1897958"/>
              <a:gd name="connsiteY0" fmla="*/ 486247 h 1335834"/>
              <a:gd name="connsiteX1" fmla="*/ 1178752 w 1897958"/>
              <a:gd name="connsiteY1" fmla="*/ 0 h 1335834"/>
              <a:gd name="connsiteX2" fmla="*/ 1897958 w 1897958"/>
              <a:gd name="connsiteY2" fmla="*/ 1051741 h 1335834"/>
              <a:gd name="connsiteX3" fmla="*/ 938108 w 1897958"/>
              <a:gd name="connsiteY3" fmla="*/ 1335834 h 1335834"/>
              <a:gd name="connsiteX4" fmla="*/ 0 w 1897958"/>
              <a:gd name="connsiteY4" fmla="*/ 486247 h 1335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7958" h="1335834">
                <a:moveTo>
                  <a:pt x="0" y="486247"/>
                </a:moveTo>
                <a:lnTo>
                  <a:pt x="1178752" y="0"/>
                </a:lnTo>
                <a:lnTo>
                  <a:pt x="1897958" y="1051741"/>
                </a:lnTo>
                <a:lnTo>
                  <a:pt x="938108" y="1335834"/>
                </a:lnTo>
                <a:lnTo>
                  <a:pt x="0" y="486247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>
            <a:stCxn id="113" idx="0"/>
            <a:endCxn id="113" idx="3"/>
          </p:cNvCxnSpPr>
          <p:nvPr/>
        </p:nvCxnSpPr>
        <p:spPr>
          <a:xfrm>
            <a:off x="5097209" y="2422509"/>
            <a:ext cx="0" cy="261015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stCxn id="113" idx="1"/>
          </p:cNvCxnSpPr>
          <p:nvPr/>
        </p:nvCxnSpPr>
        <p:spPr>
          <a:xfrm>
            <a:off x="3726880" y="3419497"/>
            <a:ext cx="1387282" cy="30808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>
            <a:stCxn id="113" idx="5"/>
          </p:cNvCxnSpPr>
          <p:nvPr/>
        </p:nvCxnSpPr>
        <p:spPr>
          <a:xfrm flipH="1">
            <a:off x="5085437" y="3419497"/>
            <a:ext cx="1382100" cy="31269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4262226" y="3727586"/>
            <a:ext cx="851936" cy="13050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>
            <a:stCxn id="113" idx="4"/>
          </p:cNvCxnSpPr>
          <p:nvPr/>
        </p:nvCxnSpPr>
        <p:spPr>
          <a:xfrm flipH="1" flipV="1">
            <a:off x="5093765" y="3727586"/>
            <a:ext cx="850353" cy="130507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Овал 32"/>
          <p:cNvSpPr/>
          <p:nvPr/>
        </p:nvSpPr>
        <p:spPr>
          <a:xfrm>
            <a:off x="5064185" y="3690914"/>
            <a:ext cx="72000" cy="72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1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Скругленный прямоугольник 73">
            <a:extLst>
              <a:ext uri="{FF2B5EF4-FFF2-40B4-BE49-F238E27FC236}">
                <a16:creationId xmlns:a16="http://schemas.microsoft.com/office/drawing/2014/main" id="{2B56E9F4-E4FE-07B5-1673-7C188D637F75}"/>
              </a:ext>
            </a:extLst>
          </p:cNvPr>
          <p:cNvSpPr/>
          <p:nvPr/>
        </p:nvSpPr>
        <p:spPr>
          <a:xfrm>
            <a:off x="7623954" y="3931822"/>
            <a:ext cx="2160000" cy="2376000"/>
          </a:xfrm>
          <a:prstGeom prst="roundRect">
            <a:avLst>
              <a:gd name="adj" fmla="val 1257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E843EC5-B93D-014D-3D45-983FBD45BCAE}"/>
              </a:ext>
            </a:extLst>
          </p:cNvPr>
          <p:cNvSpPr txBox="1"/>
          <p:nvPr/>
        </p:nvSpPr>
        <p:spPr>
          <a:xfrm>
            <a:off x="7826548" y="5208841"/>
            <a:ext cx="161759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безработные граждане*</a:t>
            </a:r>
            <a:endParaRPr lang="ru-ID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Скругленный прямоугольник 47">
            <a:extLst>
              <a:ext uri="{FF2B5EF4-FFF2-40B4-BE49-F238E27FC236}">
                <a16:creationId xmlns:a16="http://schemas.microsoft.com/office/drawing/2014/main" id="{4C7367CC-2C8F-E4DC-E8B8-3D16B5436723}"/>
              </a:ext>
            </a:extLst>
          </p:cNvPr>
          <p:cNvSpPr/>
          <p:nvPr/>
        </p:nvSpPr>
        <p:spPr>
          <a:xfrm>
            <a:off x="2634147" y="1848033"/>
            <a:ext cx="4491371" cy="1928168"/>
          </a:xfrm>
          <a:prstGeom prst="roundRect">
            <a:avLst>
              <a:gd name="adj" fmla="val 1231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9CA13AC4-7435-DEEE-4605-E265104DD5A0}"/>
              </a:ext>
            </a:extLst>
          </p:cNvPr>
          <p:cNvSpPr/>
          <p:nvPr/>
        </p:nvSpPr>
        <p:spPr>
          <a:xfrm>
            <a:off x="2634149" y="1400566"/>
            <a:ext cx="4491371" cy="829218"/>
          </a:xfrm>
          <a:prstGeom prst="roundRect">
            <a:avLst>
              <a:gd name="adj" fmla="val 3062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3A2C6274-4B9B-F40B-8680-725F6BB96DFB}"/>
              </a:ext>
            </a:extLst>
          </p:cNvPr>
          <p:cNvSpPr/>
          <p:nvPr/>
        </p:nvSpPr>
        <p:spPr>
          <a:xfrm>
            <a:off x="5296225" y="3931822"/>
            <a:ext cx="2160000" cy="2376000"/>
          </a:xfrm>
          <a:prstGeom prst="roundRect">
            <a:avLst>
              <a:gd name="adj" fmla="val 1257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ЗАНЯТОСТЬ И ДОХОДЫ НАСЕЛЕНИЯ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88758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занятость и доходы населения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88543F39-1862-225F-676D-5EA9ED5042F5}"/>
              </a:ext>
            </a:extLst>
          </p:cNvPr>
          <p:cNvSpPr/>
          <p:nvPr/>
        </p:nvSpPr>
        <p:spPr>
          <a:xfrm>
            <a:off x="627015" y="3931822"/>
            <a:ext cx="4497839" cy="2376000"/>
          </a:xfrm>
          <a:prstGeom prst="roundRect">
            <a:avLst>
              <a:gd name="adj" fmla="val 1220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7D06431-2278-115D-A93F-C4A505FF50CB}"/>
              </a:ext>
            </a:extLst>
          </p:cNvPr>
          <p:cNvSpPr txBox="1"/>
          <p:nvPr/>
        </p:nvSpPr>
        <p:spPr>
          <a:xfrm>
            <a:off x="627016" y="4210011"/>
            <a:ext cx="4469886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СРЕДНЕМЕСЯЧНАЯ ЗАРАБОТНАЯ ПЛАТА РАБОТНИКОВ</a:t>
            </a:r>
          </a:p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ОТРАСЛЯМ В 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</a:p>
        </p:txBody>
      </p:sp>
      <p:graphicFrame>
        <p:nvGraphicFramePr>
          <p:cNvPr id="24" name="Диаграмма 23">
            <a:extLst>
              <a:ext uri="{FF2B5EF4-FFF2-40B4-BE49-F238E27FC236}">
                <a16:creationId xmlns:a16="http://schemas.microsoft.com/office/drawing/2014/main" id="{28A48725-C2BB-5FD4-9E15-191D578545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3129816"/>
              </p:ext>
            </p:extLst>
          </p:nvPr>
        </p:nvGraphicFramePr>
        <p:xfrm>
          <a:off x="870856" y="4578382"/>
          <a:ext cx="4028064" cy="1729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5" name="Таблица 44">
            <a:extLst>
              <a:ext uri="{FF2B5EF4-FFF2-40B4-BE49-F238E27FC236}">
                <a16:creationId xmlns:a16="http://schemas.microsoft.com/office/drawing/2014/main" id="{01D18615-3BD4-9047-32C3-3CA2012B6F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972761"/>
              </p:ext>
            </p:extLst>
          </p:nvPr>
        </p:nvGraphicFramePr>
        <p:xfrm>
          <a:off x="2627683" y="1400565"/>
          <a:ext cx="4497840" cy="2327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0433">
                  <a:extLst>
                    <a:ext uri="{9D8B030D-6E8A-4147-A177-3AD203B41FA5}">
                      <a16:colId xmlns:a16="http://schemas.microsoft.com/office/drawing/2014/main" val="3318199641"/>
                    </a:ext>
                  </a:extLst>
                </a:gridCol>
                <a:gridCol w="498487">
                  <a:extLst>
                    <a:ext uri="{9D8B030D-6E8A-4147-A177-3AD203B41FA5}">
                      <a16:colId xmlns:a16="http://schemas.microsoft.com/office/drawing/2014/main" val="1343176932"/>
                    </a:ext>
                  </a:extLst>
                </a:gridCol>
                <a:gridCol w="1124460">
                  <a:extLst>
                    <a:ext uri="{9D8B030D-6E8A-4147-A177-3AD203B41FA5}">
                      <a16:colId xmlns:a16="http://schemas.microsoft.com/office/drawing/2014/main" val="2111604541"/>
                    </a:ext>
                  </a:extLst>
                </a:gridCol>
                <a:gridCol w="1124460">
                  <a:extLst>
                    <a:ext uri="{9D8B030D-6E8A-4147-A177-3AD203B41FA5}">
                      <a16:colId xmlns:a16="http://schemas.microsoft.com/office/drawing/2014/main" val="2298273598"/>
                    </a:ext>
                  </a:extLst>
                </a:gridCol>
              </a:tblGrid>
              <a:tr h="399640">
                <a:tc>
                  <a:txBody>
                    <a:bodyPr/>
                    <a:lstStyle/>
                    <a:p>
                      <a:pPr algn="ctr"/>
                      <a:r>
                        <a:rPr lang="ru-ID" sz="6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ПОКАЗАТЕЛИ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ID" sz="6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ЕД. ИЗМ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ID" sz="6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sz="6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ID" sz="6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ID" sz="6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ID" sz="6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sz="6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ID" sz="6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ID" sz="6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8852991"/>
                  </a:ext>
                </a:extLst>
              </a:tr>
              <a:tr h="482052">
                <a:tc rowSpan="2">
                  <a:txBody>
                    <a:bodyPr/>
                    <a:lstStyle/>
                    <a:p>
                      <a:r>
                        <a:rPr lang="ru-RU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  <a:r>
                        <a:rPr lang="ru-ID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реднемесячная заработная плата одного работающего         по полному кругу </a:t>
                      </a:r>
                      <a:r>
                        <a:rPr lang="ru-ID" sz="7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предприятий</a:t>
                      </a:r>
                      <a:endParaRPr lang="ru-RU" sz="700" b="1" i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7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</a:t>
                      </a:r>
                      <a:r>
                        <a:rPr lang="ru-RU" sz="700" b="1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МО Бейский район</a:t>
                      </a:r>
                      <a:endParaRPr lang="ru-ID" sz="7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ID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55 506</a:t>
                      </a:r>
                      <a:endParaRPr lang="ru-ID" sz="7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60 764</a:t>
                      </a:r>
                      <a:endParaRPr lang="ru-ID" sz="7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506270"/>
                  </a:ext>
                </a:extLst>
              </a:tr>
              <a:tr h="482052">
                <a:tc vMerge="1">
                  <a:txBody>
                    <a:bodyPr/>
                    <a:lstStyle/>
                    <a:p>
                      <a:endParaRPr lang="ru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ID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ID" sz="7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ID" sz="7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7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09,47</a:t>
                      </a:r>
                      <a:r>
                        <a:rPr lang="en-US" sz="7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endParaRPr lang="ru-ID" sz="7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235586"/>
                  </a:ext>
                </a:extLst>
              </a:tr>
              <a:tr h="482052">
                <a:tc rowSpan="2">
                  <a:txBody>
                    <a:bodyPr/>
                    <a:lstStyle/>
                    <a:p>
                      <a:r>
                        <a:rPr lang="ru-RU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  <a:r>
                        <a:rPr lang="ru-ID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реднемесячная заработная плата по </a:t>
                      </a:r>
                      <a:r>
                        <a:rPr lang="ru-RU" sz="7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Республике</a:t>
                      </a:r>
                      <a:r>
                        <a:rPr lang="ru-RU" sz="700" b="1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Хакасия</a:t>
                      </a:r>
                      <a:endParaRPr lang="ru-ID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ID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</a:p>
                  </a:txBody>
                  <a:tcPr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65 306</a:t>
                      </a:r>
                      <a:endParaRPr lang="ru-ID" sz="7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71 666</a:t>
                      </a:r>
                      <a:endParaRPr lang="ru-ID" sz="7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79490"/>
                  </a:ext>
                </a:extLst>
              </a:tr>
              <a:tr h="482052">
                <a:tc vMerge="1">
                  <a:txBody>
                    <a:bodyPr/>
                    <a:lstStyle/>
                    <a:p>
                      <a:endParaRPr lang="ru-ID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ID" sz="7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ID" sz="7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109,73*</a:t>
                      </a:r>
                      <a:endParaRPr lang="ru-ID" sz="7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9112378"/>
                  </a:ext>
                </a:extLst>
              </a:tr>
            </a:tbl>
          </a:graphicData>
        </a:graphic>
      </p:graphicFrame>
      <p:sp>
        <p:nvSpPr>
          <p:cNvPr id="61" name="TextBox 60">
            <a:extLst>
              <a:ext uri="{FF2B5EF4-FFF2-40B4-BE49-F238E27FC236}">
                <a16:creationId xmlns:a16="http://schemas.microsoft.com/office/drawing/2014/main" id="{202ED880-7F9C-7522-6A34-8939D1C06451}"/>
              </a:ext>
            </a:extLst>
          </p:cNvPr>
          <p:cNvSpPr txBox="1"/>
          <p:nvPr/>
        </p:nvSpPr>
        <p:spPr>
          <a:xfrm>
            <a:off x="2654314" y="3804354"/>
            <a:ext cx="4277517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" i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600" i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темп роста указан в процентах к предыдущему году</a:t>
            </a:r>
            <a:endParaRPr lang="ru-ID" sz="600" i="1" dirty="0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23ED422-DF9E-9D1D-A2F9-831F081A251F}"/>
              </a:ext>
            </a:extLst>
          </p:cNvPr>
          <p:cNvSpPr txBox="1"/>
          <p:nvPr/>
        </p:nvSpPr>
        <p:spPr>
          <a:xfrm>
            <a:off x="5485551" y="4706722"/>
            <a:ext cx="244699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0,60%</a:t>
            </a:r>
            <a:endParaRPr lang="ru-ID" sz="24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EBF4CEF-8376-EA30-4646-371E66EC9A7B}"/>
              </a:ext>
            </a:extLst>
          </p:cNvPr>
          <p:cNvSpPr txBox="1"/>
          <p:nvPr/>
        </p:nvSpPr>
        <p:spPr>
          <a:xfrm>
            <a:off x="5485551" y="5208841"/>
            <a:ext cx="161759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регистрируемая безработица </a:t>
            </a:r>
            <a:endParaRPr lang="ru-ID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" name="Рисунок 70" descr="Отменить подписку со сплошной заливкой">
            <a:extLst>
              <a:ext uri="{FF2B5EF4-FFF2-40B4-BE49-F238E27FC236}">
                <a16:creationId xmlns:a16="http://schemas.microsoft.com/office/drawing/2014/main" id="{96BAE458-C0B9-5E94-E09C-84ADC48272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53149" y="4426128"/>
            <a:ext cx="360000" cy="360000"/>
          </a:xfrm>
          <a:prstGeom prst="rect">
            <a:avLst/>
          </a:prstGeom>
        </p:spPr>
      </p:pic>
      <p:pic>
        <p:nvPicPr>
          <p:cNvPr id="73" name="Рисунок 72" descr="Уменьшить со сплошной заливкой">
            <a:extLst>
              <a:ext uri="{FF2B5EF4-FFF2-40B4-BE49-F238E27FC236}">
                <a16:creationId xmlns:a16="http://schemas.microsoft.com/office/drawing/2014/main" id="{F7DE0371-C049-15C0-FB63-F322CF1A11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15342" y="4426128"/>
            <a:ext cx="360000" cy="360000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722792DB-D6F2-13EE-AD40-3281D52F5D03}"/>
              </a:ext>
            </a:extLst>
          </p:cNvPr>
          <p:cNvSpPr txBox="1"/>
          <p:nvPr/>
        </p:nvSpPr>
        <p:spPr>
          <a:xfrm>
            <a:off x="7825075" y="4705470"/>
            <a:ext cx="51804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</a:t>
            </a:r>
            <a:endParaRPr lang="ru-ID" sz="24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265CD84-16A0-1463-24A7-04BB3B4AC8B8}"/>
              </a:ext>
            </a:extLst>
          </p:cNvPr>
          <p:cNvSpPr txBox="1"/>
          <p:nvPr/>
        </p:nvSpPr>
        <p:spPr>
          <a:xfrm>
            <a:off x="8352413" y="4856843"/>
            <a:ext cx="383645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чел.</a:t>
            </a:r>
            <a:endParaRPr lang="ru-ID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10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Рисунок 134" descr="Посевы со сплошной заливкой">
            <a:extLst>
              <a:ext uri="{FF2B5EF4-FFF2-40B4-BE49-F238E27FC236}">
                <a16:creationId xmlns:a16="http://schemas.microsoft.com/office/drawing/2014/main" id="{9A813BFB-987D-79B3-9F3C-24EA109F92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5700" y="5328969"/>
            <a:ext cx="360000" cy="360000"/>
          </a:xfrm>
          <a:prstGeom prst="rect">
            <a:avLst/>
          </a:prstGeom>
        </p:spPr>
      </p:pic>
      <p:pic>
        <p:nvPicPr>
          <p:cNvPr id="131" name="Рисунок 130" descr="Холмы со сплошной заливкой">
            <a:extLst>
              <a:ext uri="{FF2B5EF4-FFF2-40B4-BE49-F238E27FC236}">
                <a16:creationId xmlns:a16="http://schemas.microsoft.com/office/drawing/2014/main" id="{50B1F77A-2D91-C5DF-2A6E-FCA200EB9E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30878" y="2748060"/>
            <a:ext cx="360000" cy="360000"/>
          </a:xfrm>
          <a:prstGeom prst="rect">
            <a:avLst/>
          </a:prstGeom>
        </p:spPr>
      </p:pic>
      <p:pic>
        <p:nvPicPr>
          <p:cNvPr id="101" name="Рисунок 100" descr="Сельское хозяйство со сплошной заливкой">
            <a:extLst>
              <a:ext uri="{FF2B5EF4-FFF2-40B4-BE49-F238E27FC236}">
                <a16:creationId xmlns:a16="http://schemas.microsoft.com/office/drawing/2014/main" id="{208E3681-9B4F-4B33-A212-E62D0B4EF4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90206" y="5318246"/>
            <a:ext cx="360000" cy="360000"/>
          </a:xfrm>
          <a:prstGeom prst="rect">
            <a:avLst/>
          </a:prstGeom>
        </p:spPr>
      </p:pic>
      <p:pic>
        <p:nvPicPr>
          <p:cNvPr id="95" name="Рисунок 94" descr="Лиственное дерево со сплошной заливкой">
            <a:extLst>
              <a:ext uri="{FF2B5EF4-FFF2-40B4-BE49-F238E27FC236}">
                <a16:creationId xmlns:a16="http://schemas.microsoft.com/office/drawing/2014/main" id="{F9992745-1C9E-A958-FDFD-5BE2BADB7D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6599" y="5764069"/>
            <a:ext cx="360000" cy="360000"/>
          </a:xfrm>
          <a:prstGeom prst="rect">
            <a:avLst/>
          </a:prstGeom>
        </p:spPr>
      </p:pic>
      <p:pic>
        <p:nvPicPr>
          <p:cNvPr id="97" name="Рисунок 96" descr="Елка со сплошной заливкой">
            <a:extLst>
              <a:ext uri="{FF2B5EF4-FFF2-40B4-BE49-F238E27FC236}">
                <a16:creationId xmlns:a16="http://schemas.microsoft.com/office/drawing/2014/main" id="{DADC01F5-858C-9B08-635B-475B0B49673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6599" y="5318246"/>
            <a:ext cx="360000" cy="360000"/>
          </a:xfrm>
          <a:prstGeom prst="rect">
            <a:avLst/>
          </a:prstGeom>
        </p:spPr>
      </p:pic>
      <p:sp>
        <p:nvSpPr>
          <p:cNvPr id="39" name="Скругленный прямоугольник 38">
            <a:extLst>
              <a:ext uri="{FF2B5EF4-FFF2-40B4-BE49-F238E27FC236}">
                <a16:creationId xmlns:a16="http://schemas.microsoft.com/office/drawing/2014/main" id="{27DC45EC-6B72-FC57-F6E6-430D336317AA}"/>
              </a:ext>
            </a:extLst>
          </p:cNvPr>
          <p:cNvSpPr/>
          <p:nvPr/>
        </p:nvSpPr>
        <p:spPr>
          <a:xfrm>
            <a:off x="640991" y="2269714"/>
            <a:ext cx="4497839" cy="1483045"/>
          </a:xfrm>
          <a:prstGeom prst="roundRect">
            <a:avLst>
              <a:gd name="adj" fmla="val 13233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6C471008-A80D-1F1B-BC66-2067DA06313A}"/>
              </a:ext>
            </a:extLst>
          </p:cNvPr>
          <p:cNvSpPr/>
          <p:nvPr/>
        </p:nvSpPr>
        <p:spPr>
          <a:xfrm>
            <a:off x="640991" y="1376761"/>
            <a:ext cx="4497839" cy="775596"/>
          </a:xfrm>
          <a:prstGeom prst="roundRect">
            <a:avLst>
              <a:gd name="adj" fmla="val 27681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КЛИМАТ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F7E90DD8-F625-774B-4916-57BEE3A50CB4}"/>
              </a:ext>
            </a:extLst>
          </p:cNvPr>
          <p:cNvSpPr/>
          <p:nvPr/>
        </p:nvSpPr>
        <p:spPr>
          <a:xfrm>
            <a:off x="627014" y="4824775"/>
            <a:ext cx="4497839" cy="1483045"/>
          </a:xfrm>
          <a:prstGeom prst="roundRect">
            <a:avLst>
              <a:gd name="adj" fmla="val 14095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2F259C10-BB78-48DB-70DD-10B33B701093}"/>
              </a:ext>
            </a:extLst>
          </p:cNvPr>
          <p:cNvSpPr/>
          <p:nvPr/>
        </p:nvSpPr>
        <p:spPr>
          <a:xfrm>
            <a:off x="627014" y="3931822"/>
            <a:ext cx="4497839" cy="775596"/>
          </a:xfrm>
          <a:prstGeom prst="roundRect">
            <a:avLst>
              <a:gd name="adj" fmla="val 2933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ЛЕСА И ПОЧВЫ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РЕСУРСНАЯ БАЗА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077375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ресурсная база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:a16="http://schemas.microsoft.com/office/drawing/2014/main" id="{601F0F1B-D35B-D76C-54E6-EAC417466077}"/>
              </a:ext>
            </a:extLst>
          </p:cNvPr>
          <p:cNvSpPr/>
          <p:nvPr/>
        </p:nvSpPr>
        <p:spPr>
          <a:xfrm>
            <a:off x="5300092" y="1376761"/>
            <a:ext cx="4497839" cy="775596"/>
          </a:xfrm>
          <a:prstGeom prst="roundRect">
            <a:avLst>
              <a:gd name="adj" fmla="val 2933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МЕСТОРОЖДЕНИЯ И ПРОЯВЛЕНИЯ</a:t>
            </a:r>
          </a:p>
        </p:txBody>
      </p:sp>
      <p:sp>
        <p:nvSpPr>
          <p:cNvPr id="46" name="Скругленный прямоугольник 45">
            <a:extLst>
              <a:ext uri="{FF2B5EF4-FFF2-40B4-BE49-F238E27FC236}">
                <a16:creationId xmlns:a16="http://schemas.microsoft.com/office/drawing/2014/main" id="{AE91EFE9-B67B-0E7F-6272-816E1137AE9A}"/>
              </a:ext>
            </a:extLst>
          </p:cNvPr>
          <p:cNvSpPr/>
          <p:nvPr/>
        </p:nvSpPr>
        <p:spPr>
          <a:xfrm>
            <a:off x="5286115" y="4824775"/>
            <a:ext cx="4497839" cy="1483045"/>
          </a:xfrm>
          <a:prstGeom prst="roundRect">
            <a:avLst>
              <a:gd name="adj" fmla="val 13664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47" name="Скругленный прямоугольник 46">
            <a:extLst>
              <a:ext uri="{FF2B5EF4-FFF2-40B4-BE49-F238E27FC236}">
                <a16:creationId xmlns:a16="http://schemas.microsoft.com/office/drawing/2014/main" id="{38997C38-2D25-2F3C-467D-A9A159CF5BA9}"/>
              </a:ext>
            </a:extLst>
          </p:cNvPr>
          <p:cNvSpPr/>
          <p:nvPr/>
        </p:nvSpPr>
        <p:spPr>
          <a:xfrm>
            <a:off x="5286115" y="3931822"/>
            <a:ext cx="4497839" cy="775596"/>
          </a:xfrm>
          <a:prstGeom prst="roundRect">
            <a:avLst>
              <a:gd name="adj" fmla="val 25208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ЗЕМЛИ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1C4A423-2228-521E-E06B-9B389FC0E335}"/>
              </a:ext>
            </a:extLst>
          </p:cNvPr>
          <p:cNvSpPr txBox="1"/>
          <p:nvPr/>
        </p:nvSpPr>
        <p:spPr>
          <a:xfrm>
            <a:off x="836421" y="2424918"/>
            <a:ext cx="347494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резко-континентальный 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0282E4-2CCC-CE9A-16F7-CC2F77DF86AD}"/>
              </a:ext>
            </a:extLst>
          </p:cNvPr>
          <p:cNvSpPr txBox="1"/>
          <p:nvPr/>
        </p:nvSpPr>
        <p:spPr>
          <a:xfrm>
            <a:off x="1201369" y="2758783"/>
            <a:ext cx="167893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средняя температура:</a:t>
            </a:r>
          </a:p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январе -</a:t>
            </a:r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18℃</a:t>
            </a:r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июле </a:t>
            </a:r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+20℃</a:t>
            </a:r>
            <a:endParaRPr lang="ru-RU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94ACB4A-9A05-F909-1488-4F131CC71B1A}"/>
              </a:ext>
            </a:extLst>
          </p:cNvPr>
          <p:cNvSpPr txBox="1"/>
          <p:nvPr/>
        </p:nvSpPr>
        <p:spPr>
          <a:xfrm>
            <a:off x="1201369" y="3214845"/>
            <a:ext cx="163257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годовое количество осадков  </a:t>
            </a:r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400 мм</a:t>
            </a:r>
            <a:endParaRPr lang="ru-RU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0" name="Рисунок 79" descr="Термометр со сплошной заливкой">
            <a:extLst>
              <a:ext uri="{FF2B5EF4-FFF2-40B4-BE49-F238E27FC236}">
                <a16:creationId xmlns:a16="http://schemas.microsoft.com/office/drawing/2014/main" id="{03905552-1267-3947-ED33-DA92CDF30FE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70576" y="2748060"/>
            <a:ext cx="360000" cy="360000"/>
          </a:xfrm>
          <a:prstGeom prst="rect">
            <a:avLst/>
          </a:prstGeom>
        </p:spPr>
      </p:pic>
      <p:pic>
        <p:nvPicPr>
          <p:cNvPr id="84" name="Рисунок 83" descr="Дождь со сплошной заливкой">
            <a:extLst>
              <a:ext uri="{FF2B5EF4-FFF2-40B4-BE49-F238E27FC236}">
                <a16:creationId xmlns:a16="http://schemas.microsoft.com/office/drawing/2014/main" id="{870DB04A-3422-E267-D9B9-AF7EB3B4945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70576" y="3218061"/>
            <a:ext cx="360000" cy="3600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C30F9616-4CA9-8FB9-426A-440D5B09B098}"/>
              </a:ext>
            </a:extLst>
          </p:cNvPr>
          <p:cNvSpPr txBox="1"/>
          <p:nvPr/>
        </p:nvSpPr>
        <p:spPr>
          <a:xfrm>
            <a:off x="822443" y="4979979"/>
            <a:ext cx="3611992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общий запас 4,3 млн. м3 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1B2EC90-8DAE-0957-5D26-BE6AB5E7E7C7}"/>
              </a:ext>
            </a:extLst>
          </p:cNvPr>
          <p:cNvSpPr txBox="1"/>
          <p:nvPr/>
        </p:nvSpPr>
        <p:spPr>
          <a:xfrm>
            <a:off x="1187392" y="5339692"/>
            <a:ext cx="129811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9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олее 50% территории района занимает тайга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782E053-2F93-9792-F207-53B43CF12C51}"/>
              </a:ext>
            </a:extLst>
          </p:cNvPr>
          <p:cNvSpPr txBox="1"/>
          <p:nvPr/>
        </p:nvSpPr>
        <p:spPr>
          <a:xfrm>
            <a:off x="1187392" y="5816180"/>
            <a:ext cx="129811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деловой древесины</a:t>
            </a:r>
            <a:endParaRPr lang="ru-RU" sz="9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9BFF0E25-DFAE-46E7-0CAB-F8151F107F4C}"/>
              </a:ext>
            </a:extLst>
          </p:cNvPr>
          <p:cNvSpPr txBox="1"/>
          <p:nvPr/>
        </p:nvSpPr>
        <p:spPr>
          <a:xfrm>
            <a:off x="3320999" y="5339692"/>
            <a:ext cx="153199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почвы</a:t>
            </a:r>
            <a:endParaRPr lang="en-US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DE3B28B-9C2A-C4FD-BC1D-17B55EA166BC}"/>
              </a:ext>
            </a:extLst>
          </p:cNvPr>
          <p:cNvSpPr txBox="1"/>
          <p:nvPr/>
        </p:nvSpPr>
        <p:spPr>
          <a:xfrm>
            <a:off x="3320999" y="5502346"/>
            <a:ext cx="1775903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620"/>
              </a:lnSpc>
            </a:pPr>
            <a:r>
              <a:rPr lang="ru-RU" sz="600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Плодородные почвы, хорошие пастбища и сенокосы, резко континентальный</a:t>
            </a:r>
          </a:p>
          <a:p>
            <a:pPr>
              <a:lnSpc>
                <a:spcPts val="620"/>
              </a:lnSpc>
            </a:pPr>
            <a:r>
              <a:rPr lang="ru-RU" sz="600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климат с жарким </a:t>
            </a:r>
            <a:r>
              <a:rPr lang="ru-RU" sz="600" spc="-3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летом </a:t>
            </a:r>
            <a:r>
              <a:rPr lang="ru-RU" sz="600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позволяют заниматься животноводством,</a:t>
            </a:r>
          </a:p>
          <a:p>
            <a:pPr>
              <a:lnSpc>
                <a:spcPts val="620"/>
              </a:lnSpc>
            </a:pPr>
            <a:r>
              <a:rPr lang="ru-RU" sz="600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выращивать зернокормовые культуры, овощи и </a:t>
            </a:r>
            <a:r>
              <a:rPr lang="ru-RU" sz="600" spc="-3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фрукты</a:t>
            </a:r>
            <a:endParaRPr lang="en-US" sz="600" spc="-3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9ED43C5D-0262-F43E-BACE-84B5F5D53598}"/>
              </a:ext>
            </a:extLst>
          </p:cNvPr>
          <p:cNvSpPr txBox="1"/>
          <p:nvPr/>
        </p:nvSpPr>
        <p:spPr>
          <a:xfrm>
            <a:off x="5860469" y="2758783"/>
            <a:ext cx="151767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запасы </a:t>
            </a:r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песчано-гравийных смесей</a:t>
            </a:r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мрамора, гранита, жадеита</a:t>
            </a:r>
            <a:endParaRPr lang="ru-RU" sz="9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3B81FAEA-1548-B5F4-06CC-079A55CF6E19}"/>
              </a:ext>
            </a:extLst>
          </p:cNvPr>
          <p:cNvSpPr txBox="1"/>
          <p:nvPr/>
        </p:nvSpPr>
        <p:spPr>
          <a:xfrm>
            <a:off x="5481544" y="4979979"/>
            <a:ext cx="3611992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площадь 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453,6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га 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94B33CE-DA6F-7903-8552-2F4E10758830}"/>
              </a:ext>
            </a:extLst>
          </p:cNvPr>
          <p:cNvSpPr txBox="1"/>
          <p:nvPr/>
        </p:nvSpPr>
        <p:spPr>
          <a:xfrm>
            <a:off x="5846493" y="5339692"/>
            <a:ext cx="153165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земли с/х назначения</a:t>
            </a:r>
          </a:p>
          <a:p>
            <a:r>
              <a:rPr lang="ru-RU" sz="9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 тыс</a:t>
            </a: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га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2232438-0B4C-EE5D-F317-B1A618F94DAC}"/>
              </a:ext>
            </a:extLst>
          </p:cNvPr>
          <p:cNvSpPr txBox="1"/>
          <p:nvPr/>
        </p:nvSpPr>
        <p:spPr>
          <a:xfrm>
            <a:off x="5846493" y="5816180"/>
            <a:ext cx="17691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пашни</a:t>
            </a:r>
            <a:endParaRPr lang="ru-RU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 </a:t>
            </a: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га</a:t>
            </a:r>
          </a:p>
        </p:txBody>
      </p:sp>
      <p:sp>
        <p:nvSpPr>
          <p:cNvPr id="153" name="Скругленный прямоугольник 152">
            <a:extLst>
              <a:ext uri="{FF2B5EF4-FFF2-40B4-BE49-F238E27FC236}">
                <a16:creationId xmlns:a16="http://schemas.microsoft.com/office/drawing/2014/main" id="{CF61200C-1B4F-94A8-B2A9-63CB92B95149}"/>
              </a:ext>
            </a:extLst>
          </p:cNvPr>
          <p:cNvSpPr/>
          <p:nvPr/>
        </p:nvSpPr>
        <p:spPr>
          <a:xfrm>
            <a:off x="5297771" y="2265996"/>
            <a:ext cx="4497839" cy="1483045"/>
          </a:xfrm>
          <a:prstGeom prst="roundRect">
            <a:avLst>
              <a:gd name="adj" fmla="val 13664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Рисунок 40" descr="Растущее семечко со сплошной заливкой">
            <a:extLst>
              <a:ext uri="{FF2B5EF4-FFF2-40B4-BE49-F238E27FC236}">
                <a16:creationId xmlns:a16="http://schemas.microsoft.com/office/drawing/2014/main" id="{6E153CDB-D472-E09F-4EA3-ECA91C200D4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="" xmlns:asvg="http://schemas.microsoft.com/office/drawing/2016/SVG/main" r:embed="rId206"/>
              </a:ext>
            </a:extLst>
          </a:blip>
          <a:stretch>
            <a:fillRect/>
          </a:stretch>
        </p:blipFill>
        <p:spPr>
          <a:xfrm>
            <a:off x="5430878" y="5733179"/>
            <a:ext cx="360000" cy="360000"/>
          </a:xfrm>
          <a:prstGeom prst="rect">
            <a:avLst/>
          </a:prstGeom>
        </p:spPr>
      </p:pic>
      <p:pic>
        <p:nvPicPr>
          <p:cNvPr id="44" name="Рисунок 43" descr="Производство со сплошной заливкой">
            <a:extLst>
              <a:ext uri="{FF2B5EF4-FFF2-40B4-BE49-F238E27FC236}">
                <a16:creationId xmlns:a16="http://schemas.microsoft.com/office/drawing/2014/main" id="{9195D2C7-9AA8-A560-E1AA-FBE49BC6C967}"/>
              </a:ext>
            </a:extLst>
          </p:cNvPr>
          <p:cNvPicPr>
            <a:picLocks noChangeAspect="1"/>
          </p:cNvPicPr>
          <p:nvPr/>
        </p:nvPicPr>
        <p:blipFill>
          <a:blip r:embed="rId207">
            <a:extLst>
              <a:ext uri="{96DAC541-7B7A-43D3-8B79-37D633B846F1}">
                <asvg:svgBlip xmlns="" xmlns:asvg="http://schemas.microsoft.com/office/drawing/2016/SVG/main" r:embed="rId208"/>
              </a:ext>
            </a:extLst>
          </a:blip>
          <a:stretch>
            <a:fillRect/>
          </a:stretch>
        </p:blipFill>
        <p:spPr>
          <a:xfrm>
            <a:off x="7532235" y="2781248"/>
            <a:ext cx="360000" cy="36000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9ED43C5D-0262-F43E-BACE-84B5F5D53598}"/>
              </a:ext>
            </a:extLst>
          </p:cNvPr>
          <p:cNvSpPr txBox="1"/>
          <p:nvPr/>
        </p:nvSpPr>
        <p:spPr>
          <a:xfrm>
            <a:off x="8028269" y="2750470"/>
            <a:ext cx="151767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запасы каменного угля</a:t>
            </a:r>
          </a:p>
          <a:p>
            <a:endParaRPr lang="ru-RU" sz="9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9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2,5 млрд. тонн (оценочно)</a:t>
            </a:r>
            <a:endParaRPr lang="ru-RU" sz="9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20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Скругленный прямоугольник 248">
            <a:extLst>
              <a:ext uri="{FF2B5EF4-FFF2-40B4-BE49-F238E27FC236}">
                <a16:creationId xmlns:a16="http://schemas.microsoft.com/office/drawing/2014/main" id="{A4503707-C842-55D2-8184-C2281EB1EB33}"/>
              </a:ext>
            </a:extLst>
          </p:cNvPr>
          <p:cNvSpPr/>
          <p:nvPr/>
        </p:nvSpPr>
        <p:spPr>
          <a:xfrm>
            <a:off x="7598612" y="2269714"/>
            <a:ext cx="2196000" cy="2355361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250" name="Скругленный прямоугольник 249">
            <a:extLst>
              <a:ext uri="{FF2B5EF4-FFF2-40B4-BE49-F238E27FC236}">
                <a16:creationId xmlns:a16="http://schemas.microsoft.com/office/drawing/2014/main" id="{C88591C5-A285-4ADE-F36B-04A9A72B35EF}"/>
              </a:ext>
            </a:extLst>
          </p:cNvPr>
          <p:cNvSpPr/>
          <p:nvPr/>
        </p:nvSpPr>
        <p:spPr>
          <a:xfrm>
            <a:off x="7598612" y="1376762"/>
            <a:ext cx="2195999" cy="775596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КУЛЬТУРА И ИСКУССТВО</a:t>
            </a:r>
            <a:endParaRPr lang="ru-ID" dirty="0"/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6007C2EF-68BA-8F8F-ACC3-1F355859E295}"/>
              </a:ext>
            </a:extLst>
          </p:cNvPr>
          <p:cNvSpPr txBox="1"/>
          <p:nvPr/>
        </p:nvSpPr>
        <p:spPr>
          <a:xfrm>
            <a:off x="7798492" y="2528250"/>
            <a:ext cx="171306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клубных </a:t>
            </a: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учреждения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5C27278C-6818-C17F-D51C-27DC77A4DF73}"/>
              </a:ext>
            </a:extLst>
          </p:cNvPr>
          <p:cNvSpPr txBox="1"/>
          <p:nvPr/>
        </p:nvSpPr>
        <p:spPr>
          <a:xfrm>
            <a:off x="7798492" y="4023164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музей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FD6CFA95-6D40-CD7C-1A91-86822FB92694}"/>
              </a:ext>
            </a:extLst>
          </p:cNvPr>
          <p:cNvSpPr txBox="1"/>
          <p:nvPr/>
        </p:nvSpPr>
        <p:spPr>
          <a:xfrm>
            <a:off x="7798492" y="3275707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</a:t>
            </a: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библиотеки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СОЦИАЛЬНАЯ ИНФРАСТРУКТУРА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81138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социальная инфраструктура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BFEBFB40-7B6B-80BC-E2A0-D704509DB297}"/>
              </a:ext>
            </a:extLst>
          </p:cNvPr>
          <p:cNvSpPr/>
          <p:nvPr/>
        </p:nvSpPr>
        <p:spPr>
          <a:xfrm>
            <a:off x="627016" y="2269714"/>
            <a:ext cx="2196000" cy="3287081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D65F193D-8DB6-299A-5C0F-01B3FC0F7ECB}"/>
              </a:ext>
            </a:extLst>
          </p:cNvPr>
          <p:cNvSpPr/>
          <p:nvPr/>
        </p:nvSpPr>
        <p:spPr>
          <a:xfrm>
            <a:off x="627016" y="1376762"/>
            <a:ext cx="2195999" cy="775596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ОБРАЗОВАНИЕ</a:t>
            </a:r>
          </a:p>
        </p:txBody>
      </p:sp>
      <p:pic>
        <p:nvPicPr>
          <p:cNvPr id="38" name="Рисунок 37" descr="Квадратная академическая шапочка со сплошной заливкой">
            <a:extLst>
              <a:ext uri="{FF2B5EF4-FFF2-40B4-BE49-F238E27FC236}">
                <a16:creationId xmlns:a16="http://schemas.microsoft.com/office/drawing/2014/main" id="{FFA05D91-7D65-3FD5-3A8C-B8DBE3F1C4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45015" y="1462881"/>
            <a:ext cx="360000" cy="3600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2FED3015-490E-945C-F94C-90A898212B48}"/>
              </a:ext>
            </a:extLst>
          </p:cNvPr>
          <p:cNvSpPr txBox="1"/>
          <p:nvPr/>
        </p:nvSpPr>
        <p:spPr>
          <a:xfrm>
            <a:off x="826896" y="2528250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учреждений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5F6319A-7A33-F378-AD5B-7BCE76E1CF7E}"/>
              </a:ext>
            </a:extLst>
          </p:cNvPr>
          <p:cNvSpPr txBox="1"/>
          <p:nvPr/>
        </p:nvSpPr>
        <p:spPr>
          <a:xfrm>
            <a:off x="826896" y="2873681"/>
            <a:ext cx="733991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дошкольного образования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B77D628-B652-7E49-A387-AC3F97ACBE6E}"/>
              </a:ext>
            </a:extLst>
          </p:cNvPr>
          <p:cNvSpPr txBox="1"/>
          <p:nvPr/>
        </p:nvSpPr>
        <p:spPr>
          <a:xfrm>
            <a:off x="1828506" y="2526106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552</a:t>
            </a:r>
            <a:r>
              <a:rPr lang="ru-RU" sz="1100" b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учащихся</a:t>
            </a:r>
          </a:p>
        </p:txBody>
      </p:sp>
      <p:sp>
        <p:nvSpPr>
          <p:cNvPr id="119" name="Скругленный прямоугольник 118">
            <a:extLst>
              <a:ext uri="{FF2B5EF4-FFF2-40B4-BE49-F238E27FC236}">
                <a16:creationId xmlns:a16="http://schemas.microsoft.com/office/drawing/2014/main" id="{B28F9853-F344-F787-24EA-6A6754D48935}"/>
              </a:ext>
            </a:extLst>
          </p:cNvPr>
          <p:cNvSpPr/>
          <p:nvPr/>
        </p:nvSpPr>
        <p:spPr>
          <a:xfrm>
            <a:off x="2312415" y="2479387"/>
            <a:ext cx="34600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76%</a:t>
            </a:r>
            <a:r>
              <a:rPr lang="en-US" sz="600" b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ru-ID" sz="600" b="1" dirty="0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690BC0E0-A47B-7C34-B2FA-E073E5D93F69}"/>
              </a:ext>
            </a:extLst>
          </p:cNvPr>
          <p:cNvSpPr txBox="1"/>
          <p:nvPr/>
        </p:nvSpPr>
        <p:spPr>
          <a:xfrm>
            <a:off x="826896" y="4770621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учреждение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8B3D4C90-9F8B-ADB3-6F43-32DD9FCCC0A1}"/>
              </a:ext>
            </a:extLst>
          </p:cNvPr>
          <p:cNvSpPr txBox="1"/>
          <p:nvPr/>
        </p:nvSpPr>
        <p:spPr>
          <a:xfrm>
            <a:off x="826896" y="5116052"/>
            <a:ext cx="733991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проф.</a:t>
            </a:r>
          </a:p>
          <a:p>
            <a:pPr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8289096E-232E-07AD-8087-A4968491C029}"/>
              </a:ext>
            </a:extLst>
          </p:cNvPr>
          <p:cNvSpPr txBox="1"/>
          <p:nvPr/>
        </p:nvSpPr>
        <p:spPr>
          <a:xfrm>
            <a:off x="1828506" y="4768477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114</a:t>
            </a:r>
            <a:r>
              <a:rPr lang="ru-RU" sz="1100" b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учащихся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7C3018D4-B80B-2244-D89D-F98700861577}"/>
              </a:ext>
            </a:extLst>
          </p:cNvPr>
          <p:cNvSpPr txBox="1"/>
          <p:nvPr/>
        </p:nvSpPr>
        <p:spPr>
          <a:xfrm>
            <a:off x="826896" y="4023164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учреждение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B77467BC-9E22-FA87-0DA9-CDD84E703B74}"/>
              </a:ext>
            </a:extLst>
          </p:cNvPr>
          <p:cNvSpPr txBox="1"/>
          <p:nvPr/>
        </p:nvSpPr>
        <p:spPr>
          <a:xfrm>
            <a:off x="826896" y="4368595"/>
            <a:ext cx="733991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школьного образования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FF68BA2A-B11B-A3F3-C41C-C13ACA8D4225}"/>
              </a:ext>
            </a:extLst>
          </p:cNvPr>
          <p:cNvSpPr txBox="1"/>
          <p:nvPr/>
        </p:nvSpPr>
        <p:spPr>
          <a:xfrm>
            <a:off x="1828506" y="4021020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2301</a:t>
            </a:r>
            <a:r>
              <a:rPr lang="ru-RU" sz="1100" b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учащихся</a:t>
            </a:r>
          </a:p>
        </p:txBody>
      </p:sp>
      <p:sp>
        <p:nvSpPr>
          <p:cNvPr id="171" name="Скругленный прямоугольник 170">
            <a:extLst>
              <a:ext uri="{FF2B5EF4-FFF2-40B4-BE49-F238E27FC236}">
                <a16:creationId xmlns:a16="http://schemas.microsoft.com/office/drawing/2014/main" id="{7253A253-6584-15FE-13F6-83F5F9DBE68D}"/>
              </a:ext>
            </a:extLst>
          </p:cNvPr>
          <p:cNvSpPr/>
          <p:nvPr/>
        </p:nvSpPr>
        <p:spPr>
          <a:xfrm>
            <a:off x="2312415" y="3974301"/>
            <a:ext cx="346004" cy="18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53%</a:t>
            </a:r>
            <a:r>
              <a:rPr lang="en-US" sz="600" b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ru-ID" sz="600" b="1" dirty="0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EC0830FF-A822-D57F-D63D-53A3866C0864}"/>
              </a:ext>
            </a:extLst>
          </p:cNvPr>
          <p:cNvSpPr txBox="1"/>
          <p:nvPr/>
        </p:nvSpPr>
        <p:spPr>
          <a:xfrm>
            <a:off x="826896" y="3275707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учреждение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3D8AC28B-1761-234B-F3DD-AC6E74CECC4C}"/>
              </a:ext>
            </a:extLst>
          </p:cNvPr>
          <p:cNvSpPr txBox="1"/>
          <p:nvPr/>
        </p:nvSpPr>
        <p:spPr>
          <a:xfrm>
            <a:off x="826896" y="3621138"/>
            <a:ext cx="957761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доп.</a:t>
            </a:r>
          </a:p>
          <a:p>
            <a:pPr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58D00896-22B3-FE36-7949-817B0AFC70FE}"/>
              </a:ext>
            </a:extLst>
          </p:cNvPr>
          <p:cNvSpPr txBox="1"/>
          <p:nvPr/>
        </p:nvSpPr>
        <p:spPr>
          <a:xfrm>
            <a:off x="1828506" y="3273563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915</a:t>
            </a:r>
            <a:r>
              <a:rPr lang="ru-RU" sz="1100" b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учащихся</a:t>
            </a:r>
          </a:p>
        </p:txBody>
      </p:sp>
      <p:sp>
        <p:nvSpPr>
          <p:cNvPr id="179" name="Скругленный прямоугольник 178">
            <a:extLst>
              <a:ext uri="{FF2B5EF4-FFF2-40B4-BE49-F238E27FC236}">
                <a16:creationId xmlns:a16="http://schemas.microsoft.com/office/drawing/2014/main" id="{015033BA-BEB5-3488-3407-C2E590FFA5D9}"/>
              </a:ext>
            </a:extLst>
          </p:cNvPr>
          <p:cNvSpPr/>
          <p:nvPr/>
        </p:nvSpPr>
        <p:spPr>
          <a:xfrm>
            <a:off x="2954593" y="2269715"/>
            <a:ext cx="2196000" cy="2806540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180" name="Скругленный прямоугольник 179">
            <a:extLst>
              <a:ext uri="{FF2B5EF4-FFF2-40B4-BE49-F238E27FC236}">
                <a16:creationId xmlns:a16="http://schemas.microsoft.com/office/drawing/2014/main" id="{F630E29E-4C57-8581-5AD9-D1B81A96CB3A}"/>
              </a:ext>
            </a:extLst>
          </p:cNvPr>
          <p:cNvSpPr/>
          <p:nvPr/>
        </p:nvSpPr>
        <p:spPr>
          <a:xfrm>
            <a:off x="2954593" y="1376762"/>
            <a:ext cx="2195999" cy="775596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ЗДРАВОХРАНЕНИЕ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61D43FCF-407D-2AD7-EC25-AC6EB4BF6BF0}"/>
              </a:ext>
            </a:extLst>
          </p:cNvPr>
          <p:cNvSpPr txBox="1"/>
          <p:nvPr/>
        </p:nvSpPr>
        <p:spPr>
          <a:xfrm>
            <a:off x="3154473" y="2528250"/>
            <a:ext cx="199611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55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стационарных </a:t>
            </a: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коек</a:t>
            </a:r>
          </a:p>
        </p:txBody>
      </p:sp>
      <p:pic>
        <p:nvPicPr>
          <p:cNvPr id="210" name="Рисунок 209" descr="Больница со сплошной заливкой">
            <a:extLst>
              <a:ext uri="{FF2B5EF4-FFF2-40B4-BE49-F238E27FC236}">
                <a16:creationId xmlns:a16="http://schemas.microsoft.com/office/drawing/2014/main" id="{D598D17E-8B89-4579-B8F4-45F84F356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72592" y="1462093"/>
            <a:ext cx="360000" cy="360000"/>
          </a:xfrm>
          <a:prstGeom prst="rect">
            <a:avLst/>
          </a:prstGeom>
        </p:spPr>
      </p:pic>
      <p:sp>
        <p:nvSpPr>
          <p:cNvPr id="211" name="TextBox 210">
            <a:extLst>
              <a:ext uri="{FF2B5EF4-FFF2-40B4-BE49-F238E27FC236}">
                <a16:creationId xmlns:a16="http://schemas.microsoft.com/office/drawing/2014/main" id="{5151CFA0-40D0-3C38-D789-043E220BC223}"/>
              </a:ext>
            </a:extLst>
          </p:cNvPr>
          <p:cNvSpPr txBox="1"/>
          <p:nvPr/>
        </p:nvSpPr>
        <p:spPr>
          <a:xfrm>
            <a:off x="3154474" y="3174338"/>
            <a:ext cx="12847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фельдшерско-акушерских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пунктов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333EE292-1A91-AA33-C08E-2950E0E02A61}"/>
              </a:ext>
            </a:extLst>
          </p:cNvPr>
          <p:cNvSpPr txBox="1"/>
          <p:nvPr/>
        </p:nvSpPr>
        <p:spPr>
          <a:xfrm>
            <a:off x="3154474" y="3974314"/>
            <a:ext cx="194337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врачебных амбулаторий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CBA971FD-D4A6-8177-6CB5-D1248DEDE809}"/>
              </a:ext>
            </a:extLst>
          </p:cNvPr>
          <p:cNvSpPr txBox="1"/>
          <p:nvPr/>
        </p:nvSpPr>
        <p:spPr>
          <a:xfrm>
            <a:off x="3154473" y="4469465"/>
            <a:ext cx="1519886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стационарное учреждение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1" name="Скругленный прямоугольник 220">
            <a:extLst>
              <a:ext uri="{FF2B5EF4-FFF2-40B4-BE49-F238E27FC236}">
                <a16:creationId xmlns:a16="http://schemas.microsoft.com/office/drawing/2014/main" id="{020D1684-D52C-C2EC-5298-DD660550B672}"/>
              </a:ext>
            </a:extLst>
          </p:cNvPr>
          <p:cNvSpPr/>
          <p:nvPr/>
        </p:nvSpPr>
        <p:spPr>
          <a:xfrm>
            <a:off x="5276603" y="2274323"/>
            <a:ext cx="2196000" cy="2007768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222" name="Скругленный прямоугольник 221">
            <a:extLst>
              <a:ext uri="{FF2B5EF4-FFF2-40B4-BE49-F238E27FC236}">
                <a16:creationId xmlns:a16="http://schemas.microsoft.com/office/drawing/2014/main" id="{70CF21A7-ECCA-575E-B550-FE0CE411467E}"/>
              </a:ext>
            </a:extLst>
          </p:cNvPr>
          <p:cNvSpPr/>
          <p:nvPr/>
        </p:nvSpPr>
        <p:spPr>
          <a:xfrm>
            <a:off x="5276603" y="1381370"/>
            <a:ext cx="2195999" cy="775596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algn="ctr"/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СПОРТ</a:t>
            </a:r>
            <a:endParaRPr lang="ru-ID" dirty="0"/>
          </a:p>
        </p:txBody>
      </p:sp>
      <p:pic>
        <p:nvPicPr>
          <p:cNvPr id="274" name="Рисунок 273" descr="Футбольный мяч со сплошной заливкой">
            <a:extLst>
              <a:ext uri="{FF2B5EF4-FFF2-40B4-BE49-F238E27FC236}">
                <a16:creationId xmlns:a16="http://schemas.microsoft.com/office/drawing/2014/main" id="{4F199496-B661-D254-DD27-BB53D9A49E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90322" y="1462881"/>
            <a:ext cx="360000" cy="360000"/>
          </a:xfrm>
          <a:prstGeom prst="rect">
            <a:avLst/>
          </a:prstGeom>
        </p:spPr>
      </p:pic>
      <p:pic>
        <p:nvPicPr>
          <p:cNvPr id="276" name="Рисунок 275" descr="Мольберт со сплошной заливкой">
            <a:extLst>
              <a:ext uri="{FF2B5EF4-FFF2-40B4-BE49-F238E27FC236}">
                <a16:creationId xmlns:a16="http://schemas.microsoft.com/office/drawing/2014/main" id="{B52A2E31-72C8-3565-419D-42E3EC486F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12331" y="1462881"/>
            <a:ext cx="360000" cy="360000"/>
          </a:xfrm>
          <a:prstGeom prst="rect">
            <a:avLst/>
          </a:prstGeom>
        </p:spPr>
      </p:pic>
      <p:sp>
        <p:nvSpPr>
          <p:cNvPr id="279" name="TextBox 278">
            <a:extLst>
              <a:ext uri="{FF2B5EF4-FFF2-40B4-BE49-F238E27FC236}">
                <a16:creationId xmlns:a16="http://schemas.microsoft.com/office/drawing/2014/main" id="{E9931E13-1699-746E-1C30-75E37FBCB28F}"/>
              </a:ext>
            </a:extLst>
          </p:cNvPr>
          <p:cNvSpPr txBox="1"/>
          <p:nvPr/>
        </p:nvSpPr>
        <p:spPr>
          <a:xfrm>
            <a:off x="5430776" y="3273563"/>
            <a:ext cx="1456471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спортивных площадок (ГТО, футбол, волейбол, хоккей)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520B3D92-6F17-A05B-FBFB-F0B0317F5D40}"/>
              </a:ext>
            </a:extLst>
          </p:cNvPr>
          <p:cNvSpPr txBox="1"/>
          <p:nvPr/>
        </p:nvSpPr>
        <p:spPr>
          <a:xfrm>
            <a:off x="627016" y="5680833"/>
            <a:ext cx="4277517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" i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600" i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заполняемость учреждений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9931E13-1699-746E-1C30-75E37FBCB28F}"/>
              </a:ext>
            </a:extLst>
          </p:cNvPr>
          <p:cNvSpPr txBox="1"/>
          <p:nvPr/>
        </p:nvSpPr>
        <p:spPr>
          <a:xfrm>
            <a:off x="5462086" y="2526106"/>
            <a:ext cx="1456471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220"/>
              </a:lnSpc>
            </a:pP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спортивный стадион (им. </a:t>
            </a:r>
            <a:r>
              <a:rPr lang="ru-RU" sz="1100" b="1" spc="-20" dirty="0" err="1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Животова</a:t>
            </a: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30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7DE7D-0010-3BC8-3EAE-B3A5A3C87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Скругленный прямоугольник 55">
            <a:extLst>
              <a:ext uri="{FF2B5EF4-FFF2-40B4-BE49-F238E27FC236}">
                <a16:creationId xmlns:a16="http://schemas.microsoft.com/office/drawing/2014/main" id="{9FA1CCCC-27F8-04AE-2D67-9FEF7E4963DB}"/>
              </a:ext>
            </a:extLst>
          </p:cNvPr>
          <p:cNvSpPr/>
          <p:nvPr/>
        </p:nvSpPr>
        <p:spPr>
          <a:xfrm>
            <a:off x="5305521" y="1429319"/>
            <a:ext cx="4497842" cy="1080000"/>
          </a:xfrm>
          <a:prstGeom prst="roundRect">
            <a:avLst>
              <a:gd name="adj" fmla="val 24486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b="1" dirty="0"/>
          </a:p>
        </p:txBody>
      </p:sp>
      <p:sp>
        <p:nvSpPr>
          <p:cNvPr id="57" name="Скругленный прямоугольник 56">
            <a:extLst>
              <a:ext uri="{FF2B5EF4-FFF2-40B4-BE49-F238E27FC236}">
                <a16:creationId xmlns:a16="http://schemas.microsoft.com/office/drawing/2014/main" id="{37F814F7-C72C-DEBF-A8E0-D0157782DA7F}"/>
              </a:ext>
            </a:extLst>
          </p:cNvPr>
          <p:cNvSpPr/>
          <p:nvPr/>
        </p:nvSpPr>
        <p:spPr>
          <a:xfrm>
            <a:off x="5305521" y="2692175"/>
            <a:ext cx="4497842" cy="1080000"/>
          </a:xfrm>
          <a:prstGeom prst="roundRect">
            <a:avLst>
              <a:gd name="adj" fmla="val 27158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7A8C65-2FFC-FA19-1043-FD5C616916B7}"/>
              </a:ext>
            </a:extLst>
          </p:cNvPr>
          <p:cNvSpPr txBox="1"/>
          <p:nvPr/>
        </p:nvSpPr>
        <p:spPr>
          <a:xfrm>
            <a:off x="627016" y="550177"/>
            <a:ext cx="73178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2400" b="1" dirty="0">
                <a:latin typeface="Arial" panose="020B0604020202020204" pitchFamily="34" charset="0"/>
                <a:cs typeface="Arial" panose="020B0604020202020204" pitchFamily="34" charset="0"/>
              </a:rPr>
              <a:t>ОЦЕНКА УСЛУГ ПО ЖИЗНЕОБЕСПЕЧЕНИЮ</a:t>
            </a:r>
            <a:endParaRPr lang="ru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0E7AEE1B-6493-2AAC-9706-2C996F25F138}"/>
              </a:ext>
            </a:extLst>
          </p:cNvPr>
          <p:cNvSpPr/>
          <p:nvPr/>
        </p:nvSpPr>
        <p:spPr>
          <a:xfrm>
            <a:off x="627018" y="163628"/>
            <a:ext cx="2108434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услуг по жизнеобеспечению</a:t>
            </a: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96D46BCC-52CE-113E-98A7-2CFA709EE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id="{75F4BDB2-1DD7-9775-89B1-819D0A2A7FFF}"/>
              </a:ext>
            </a:extLst>
          </p:cNvPr>
          <p:cNvSpPr/>
          <p:nvPr/>
        </p:nvSpPr>
        <p:spPr>
          <a:xfrm>
            <a:off x="627016" y="5217886"/>
            <a:ext cx="9176347" cy="1080000"/>
          </a:xfrm>
          <a:prstGeom prst="roundRect">
            <a:avLst>
              <a:gd name="adj" fmla="val 2537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b="1" dirty="0"/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A2AD330D-FF13-7864-9E54-AAB88FE0D0E9}"/>
              </a:ext>
            </a:extLst>
          </p:cNvPr>
          <p:cNvSpPr/>
          <p:nvPr/>
        </p:nvSpPr>
        <p:spPr>
          <a:xfrm>
            <a:off x="627016" y="1429319"/>
            <a:ext cx="4497842" cy="1080000"/>
          </a:xfrm>
          <a:prstGeom prst="roundRect">
            <a:avLst>
              <a:gd name="adj" fmla="val 24486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2B503AD-0885-7A92-B50F-6D6B23E4B90F}"/>
              </a:ext>
            </a:extLst>
          </p:cNvPr>
          <p:cNvSpPr txBox="1"/>
          <p:nvPr/>
        </p:nvSpPr>
        <p:spPr>
          <a:xfrm>
            <a:off x="872824" y="1616025"/>
            <a:ext cx="33679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ТРАНСПОРТНОЕ ОБСЛУЖИВАНИЕ</a:t>
            </a:r>
            <a:endParaRPr lang="ru-ID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id="{901A812C-12AC-0269-B78F-98A858EE1EF6}"/>
              </a:ext>
            </a:extLst>
          </p:cNvPr>
          <p:cNvSpPr/>
          <p:nvPr/>
        </p:nvSpPr>
        <p:spPr>
          <a:xfrm>
            <a:off x="627016" y="2692175"/>
            <a:ext cx="4497842" cy="1080000"/>
          </a:xfrm>
          <a:prstGeom prst="roundRect">
            <a:avLst>
              <a:gd name="adj" fmla="val 27158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b="1" dirty="0"/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2D3A55BF-3247-B000-6EA4-E0D6AB1E9AFD}"/>
              </a:ext>
            </a:extLst>
          </p:cNvPr>
          <p:cNvSpPr/>
          <p:nvPr/>
        </p:nvSpPr>
        <p:spPr>
          <a:xfrm>
            <a:off x="627016" y="3955031"/>
            <a:ext cx="4497842" cy="1080000"/>
          </a:xfrm>
          <a:prstGeom prst="roundRect">
            <a:avLst>
              <a:gd name="adj" fmla="val 26267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A15FB1C-D0D1-CE8C-F8E6-994D5BF27E92}"/>
              </a:ext>
            </a:extLst>
          </p:cNvPr>
          <p:cNvSpPr txBox="1"/>
          <p:nvPr/>
        </p:nvSpPr>
        <p:spPr>
          <a:xfrm>
            <a:off x="872824" y="2878881"/>
            <a:ext cx="33679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ЭЛЕКТРОСНАБЖЕНИЯ</a:t>
            </a:r>
            <a:endParaRPr lang="ru-ID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85C49D6-BF39-8137-2806-6E756A76C75E}"/>
              </a:ext>
            </a:extLst>
          </p:cNvPr>
          <p:cNvSpPr txBox="1"/>
          <p:nvPr/>
        </p:nvSpPr>
        <p:spPr>
          <a:xfrm>
            <a:off x="872824" y="4142829"/>
            <a:ext cx="33679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ВОДОСНАБЖЕНИЯ</a:t>
            </a:r>
            <a:endParaRPr lang="ru-ID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F38B41A-CEBF-CCE2-493A-938216893052}"/>
              </a:ext>
            </a:extLst>
          </p:cNvPr>
          <p:cNvSpPr txBox="1"/>
          <p:nvPr/>
        </p:nvSpPr>
        <p:spPr>
          <a:xfrm>
            <a:off x="5551329" y="1616025"/>
            <a:ext cx="33679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ТЕПЛОСНАБЖЕНИЯ</a:t>
            </a:r>
            <a:endParaRPr lang="ru-ID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49D6839A-39A6-4F5E-B5FE-686F0C2ED13D}"/>
              </a:ext>
            </a:extLst>
          </p:cNvPr>
          <p:cNvSpPr txBox="1"/>
          <p:nvPr/>
        </p:nvSpPr>
        <p:spPr>
          <a:xfrm>
            <a:off x="5551329" y="2878881"/>
            <a:ext cx="33679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КАЧЕСТВО АВТОМОБИЛЬНЫХ ДОРОГ</a:t>
            </a:r>
            <a:endParaRPr lang="ru-ID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F09B481-63E6-4827-EEE1-C4395D37642B}"/>
              </a:ext>
            </a:extLst>
          </p:cNvPr>
          <p:cNvSpPr txBox="1"/>
          <p:nvPr/>
        </p:nvSpPr>
        <p:spPr>
          <a:xfrm>
            <a:off x="627015" y="5404523"/>
            <a:ext cx="916058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ВЫВОДЫ</a:t>
            </a:r>
            <a:endParaRPr lang="ru-ID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3" name="Диаграмма 142">
            <a:extLst>
              <a:ext uri="{FF2B5EF4-FFF2-40B4-BE49-F238E27FC236}">
                <a16:creationId xmlns:a16="http://schemas.microsoft.com/office/drawing/2014/main" id="{FA8C9C48-A45C-D0E3-548B-CB6A14B902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156457"/>
              </p:ext>
            </p:extLst>
          </p:nvPr>
        </p:nvGraphicFramePr>
        <p:xfrm>
          <a:off x="872823" y="1848679"/>
          <a:ext cx="2951083" cy="581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1CE461E-F443-47C2-E7FF-BE4E6CF5C7C2}"/>
              </a:ext>
            </a:extLst>
          </p:cNvPr>
          <p:cNvSpPr txBox="1"/>
          <p:nvPr/>
        </p:nvSpPr>
        <p:spPr>
          <a:xfrm>
            <a:off x="1188812" y="5573800"/>
            <a:ext cx="2736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удовлетворительное качество услуг теплоснабжения, </a:t>
            </a:r>
            <a:r>
              <a:rPr lang="ru-RU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электроснабжения, водоснабжения и </a:t>
            </a:r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транспортного обслуживания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0FAD5A-EE6F-8C60-E3B8-C76D8952E3A6}"/>
              </a:ext>
            </a:extLst>
          </p:cNvPr>
          <p:cNvSpPr txBox="1"/>
          <p:nvPr/>
        </p:nvSpPr>
        <p:spPr>
          <a:xfrm>
            <a:off x="6851723" y="5716497"/>
            <a:ext cx="273600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плохое качество автомобильных дорог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0" name="Диаграмма 29">
            <a:extLst>
              <a:ext uri="{FF2B5EF4-FFF2-40B4-BE49-F238E27FC236}">
                <a16:creationId xmlns:a16="http://schemas.microsoft.com/office/drawing/2014/main" id="{FA8C9C48-A45C-D0E3-548B-CB6A14B902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2901301"/>
              </p:ext>
            </p:extLst>
          </p:nvPr>
        </p:nvGraphicFramePr>
        <p:xfrm>
          <a:off x="872823" y="3146039"/>
          <a:ext cx="2951083" cy="581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1" name="Диаграмма 30">
            <a:extLst>
              <a:ext uri="{FF2B5EF4-FFF2-40B4-BE49-F238E27FC236}">
                <a16:creationId xmlns:a16="http://schemas.microsoft.com/office/drawing/2014/main" id="{FA8C9C48-A45C-D0E3-548B-CB6A14B902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5722473"/>
              </p:ext>
            </p:extLst>
          </p:nvPr>
        </p:nvGraphicFramePr>
        <p:xfrm>
          <a:off x="765283" y="4349061"/>
          <a:ext cx="2951083" cy="581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3" name="Диаграмма 32">
            <a:extLst>
              <a:ext uri="{FF2B5EF4-FFF2-40B4-BE49-F238E27FC236}">
                <a16:creationId xmlns:a16="http://schemas.microsoft.com/office/drawing/2014/main" id="{FA8C9C48-A45C-D0E3-548B-CB6A14B902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4800232"/>
              </p:ext>
            </p:extLst>
          </p:nvPr>
        </p:nvGraphicFramePr>
        <p:xfrm>
          <a:off x="5551329" y="3126931"/>
          <a:ext cx="2951083" cy="581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4" name="Диаграмма 33">
            <a:extLst>
              <a:ext uri="{FF2B5EF4-FFF2-40B4-BE49-F238E27FC236}">
                <a16:creationId xmlns:a16="http://schemas.microsoft.com/office/drawing/2014/main" id="{FA8C9C48-A45C-D0E3-548B-CB6A14B902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2965308"/>
              </p:ext>
            </p:extLst>
          </p:nvPr>
        </p:nvGraphicFramePr>
        <p:xfrm>
          <a:off x="5384972" y="1848679"/>
          <a:ext cx="2951083" cy="581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28329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Скругленный прямоугольник 131">
            <a:extLst>
              <a:ext uri="{FF2B5EF4-FFF2-40B4-BE49-F238E27FC236}">
                <a16:creationId xmlns:a16="http://schemas.microsoft.com/office/drawing/2014/main" id="{965B5596-9886-1EDD-8689-79E3A0147044}"/>
              </a:ext>
            </a:extLst>
          </p:cNvPr>
          <p:cNvSpPr/>
          <p:nvPr/>
        </p:nvSpPr>
        <p:spPr>
          <a:xfrm>
            <a:off x="627016" y="1401546"/>
            <a:ext cx="6056289" cy="4906277"/>
          </a:xfrm>
          <a:prstGeom prst="roundRect">
            <a:avLst>
              <a:gd name="adj" fmla="val 5028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168" name="Скругленный прямоугольник 167">
            <a:extLst>
              <a:ext uri="{FF2B5EF4-FFF2-40B4-BE49-F238E27FC236}">
                <a16:creationId xmlns:a16="http://schemas.microsoft.com/office/drawing/2014/main" id="{406DE531-59AB-987E-57EA-AF99FD6084E2}"/>
              </a:ext>
            </a:extLst>
          </p:cNvPr>
          <p:cNvSpPr/>
          <p:nvPr/>
        </p:nvSpPr>
        <p:spPr>
          <a:xfrm>
            <a:off x="712830" y="1471667"/>
            <a:ext cx="2836778" cy="1465200"/>
          </a:xfrm>
          <a:prstGeom prst="roundRect">
            <a:avLst>
              <a:gd name="adj" fmla="val 1403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b="1" dirty="0"/>
          </a:p>
        </p:txBody>
      </p:sp>
      <p:sp>
        <p:nvSpPr>
          <p:cNvPr id="173" name="Скругленный прямоугольник 172">
            <a:extLst>
              <a:ext uri="{FF2B5EF4-FFF2-40B4-BE49-F238E27FC236}">
                <a16:creationId xmlns:a16="http://schemas.microsoft.com/office/drawing/2014/main" id="{EB7D65FA-C463-3087-D7E8-6B8E7319F8D2}"/>
              </a:ext>
            </a:extLst>
          </p:cNvPr>
          <p:cNvSpPr/>
          <p:nvPr/>
        </p:nvSpPr>
        <p:spPr>
          <a:xfrm>
            <a:off x="3685073" y="1471667"/>
            <a:ext cx="2836800" cy="1465200"/>
          </a:xfrm>
          <a:prstGeom prst="roundRect">
            <a:avLst>
              <a:gd name="adj" fmla="val 1403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b="1" dirty="0"/>
          </a:p>
        </p:txBody>
      </p:sp>
      <p:sp>
        <p:nvSpPr>
          <p:cNvPr id="197" name="Скругленный прямоугольник 196">
            <a:extLst>
              <a:ext uri="{FF2B5EF4-FFF2-40B4-BE49-F238E27FC236}">
                <a16:creationId xmlns:a16="http://schemas.microsoft.com/office/drawing/2014/main" id="{EA0DAF6A-ED29-E9EF-CDF0-F42C5E4B92F5}"/>
              </a:ext>
            </a:extLst>
          </p:cNvPr>
          <p:cNvSpPr/>
          <p:nvPr/>
        </p:nvSpPr>
        <p:spPr>
          <a:xfrm>
            <a:off x="712829" y="3066433"/>
            <a:ext cx="2836778" cy="1465200"/>
          </a:xfrm>
          <a:prstGeom prst="roundRect">
            <a:avLst>
              <a:gd name="adj" fmla="val 1403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b="1" dirty="0"/>
          </a:p>
        </p:txBody>
      </p:sp>
      <p:sp>
        <p:nvSpPr>
          <p:cNvPr id="198" name="Скругленный прямоугольник 197">
            <a:extLst>
              <a:ext uri="{FF2B5EF4-FFF2-40B4-BE49-F238E27FC236}">
                <a16:creationId xmlns:a16="http://schemas.microsoft.com/office/drawing/2014/main" id="{8D370FB6-20C6-B96E-C580-63F3005FCF57}"/>
              </a:ext>
            </a:extLst>
          </p:cNvPr>
          <p:cNvSpPr/>
          <p:nvPr/>
        </p:nvSpPr>
        <p:spPr>
          <a:xfrm>
            <a:off x="3685072" y="3066433"/>
            <a:ext cx="2836800" cy="1465200"/>
          </a:xfrm>
          <a:prstGeom prst="roundRect">
            <a:avLst>
              <a:gd name="adj" fmla="val 1403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78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ГЛАВН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ЫЕ </a:t>
            </a:r>
            <a:r>
              <a:rPr lang="ru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ТУРИСТИЧЕСК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ИЕ</a:t>
            </a:r>
            <a:r>
              <a:rPr lang="ru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ID" sz="2400" b="1" dirty="0">
                <a:latin typeface="Arial" panose="020B0604020202020204" pitchFamily="34" charset="0"/>
                <a:cs typeface="Arial" panose="020B0604020202020204" pitchFamily="34" charset="0"/>
              </a:rPr>
              <a:t>ДОСТОПРИМЕЧАТЕЛЬНОСТИ </a:t>
            </a:r>
            <a:r>
              <a:rPr lang="ru-ID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БЕЙСКИЙ РАЙОН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66511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туризм</a:t>
            </a:r>
            <a:endParaRPr lang="ru-ID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Скругленный прямоугольник 134">
            <a:extLst>
              <a:ext uri="{FF2B5EF4-FFF2-40B4-BE49-F238E27FC236}">
                <a16:creationId xmlns:a16="http://schemas.microsoft.com/office/drawing/2014/main" id="{C4AB92F1-CEB6-26D4-2A1E-FF237173ABDF}"/>
              </a:ext>
            </a:extLst>
          </p:cNvPr>
          <p:cNvSpPr/>
          <p:nvPr/>
        </p:nvSpPr>
        <p:spPr>
          <a:xfrm>
            <a:off x="6835241" y="1868934"/>
            <a:ext cx="2968121" cy="1116000"/>
          </a:xfrm>
          <a:prstGeom prst="roundRect">
            <a:avLst>
              <a:gd name="adj" fmla="val 22705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b="1" dirty="0"/>
          </a:p>
        </p:txBody>
      </p:sp>
      <p:sp>
        <p:nvSpPr>
          <p:cNvPr id="141" name="Скругленный прямоугольник 140">
            <a:extLst>
              <a:ext uri="{FF2B5EF4-FFF2-40B4-BE49-F238E27FC236}">
                <a16:creationId xmlns:a16="http://schemas.microsoft.com/office/drawing/2014/main" id="{C7EEC72E-3ED9-E267-43BA-E4A3E81CE2BE}"/>
              </a:ext>
            </a:extLst>
          </p:cNvPr>
          <p:cNvSpPr/>
          <p:nvPr/>
        </p:nvSpPr>
        <p:spPr>
          <a:xfrm>
            <a:off x="6835241" y="3119790"/>
            <a:ext cx="2968121" cy="1116000"/>
          </a:xfrm>
          <a:prstGeom prst="roundRect">
            <a:avLst>
              <a:gd name="adj" fmla="val 24486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b="1" dirty="0"/>
          </a:p>
        </p:txBody>
      </p:sp>
      <p:sp>
        <p:nvSpPr>
          <p:cNvPr id="153" name="Скругленный прямоугольник 152">
            <a:extLst>
              <a:ext uri="{FF2B5EF4-FFF2-40B4-BE49-F238E27FC236}">
                <a16:creationId xmlns:a16="http://schemas.microsoft.com/office/drawing/2014/main" id="{D55725BD-9CEF-A6C4-CE2F-1F1ED6085E54}"/>
              </a:ext>
            </a:extLst>
          </p:cNvPr>
          <p:cNvSpPr/>
          <p:nvPr/>
        </p:nvSpPr>
        <p:spPr>
          <a:xfrm>
            <a:off x="6819473" y="4385127"/>
            <a:ext cx="2968121" cy="1116000"/>
          </a:xfrm>
          <a:prstGeom prst="roundRect">
            <a:avLst>
              <a:gd name="adj" fmla="val 25377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b="1" dirty="0"/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AC190EDA-2C05-15EC-A1DE-437FDD6DF9D3}"/>
              </a:ext>
            </a:extLst>
          </p:cNvPr>
          <p:cNvSpPr txBox="1"/>
          <p:nvPr/>
        </p:nvSpPr>
        <p:spPr>
          <a:xfrm>
            <a:off x="2614207" y="2527735"/>
            <a:ext cx="847322" cy="323165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ЗАГОРОДНЫЙ ОТЕЛЬ «ГЛАДЕНЬКАЯ»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99D6DE6B-139E-8832-E11F-631D17E87F79}"/>
              </a:ext>
            </a:extLst>
          </p:cNvPr>
          <p:cNvSpPr txBox="1"/>
          <p:nvPr/>
        </p:nvSpPr>
        <p:spPr>
          <a:xfrm>
            <a:off x="5574609" y="2633054"/>
            <a:ext cx="947263" cy="21544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БАЗА ОТДЫХА ЖАРКИ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7F5D904E-0764-D556-8F34-50AF2D1830C7}"/>
              </a:ext>
            </a:extLst>
          </p:cNvPr>
          <p:cNvSpPr txBox="1"/>
          <p:nvPr/>
        </p:nvSpPr>
        <p:spPr>
          <a:xfrm>
            <a:off x="2614206" y="4230222"/>
            <a:ext cx="694107" cy="21544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ГЛЭМПИНГ СФЕРА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12850D73-BA0F-E934-9B3B-1FF7EEC63AD8}"/>
              </a:ext>
            </a:extLst>
          </p:cNvPr>
          <p:cNvSpPr txBox="1"/>
          <p:nvPr/>
        </p:nvSpPr>
        <p:spPr>
          <a:xfrm>
            <a:off x="5574608" y="4230220"/>
            <a:ext cx="694107" cy="21544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ПРИЮТ ГОРНЫЙ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8F3092DA-AABD-96D8-DAB8-50B4A3BEB105}"/>
              </a:ext>
            </a:extLst>
          </p:cNvPr>
          <p:cNvSpPr txBox="1"/>
          <p:nvPr/>
        </p:nvSpPr>
        <p:spPr>
          <a:xfrm>
            <a:off x="7051059" y="2346570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9889</a:t>
            </a:r>
            <a:r>
              <a:rPr lang="ru-RU" sz="11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B405BEA9-0290-005C-0FFF-80B4B01D78C5}"/>
              </a:ext>
            </a:extLst>
          </p:cNvPr>
          <p:cNvSpPr txBox="1"/>
          <p:nvPr/>
        </p:nvSpPr>
        <p:spPr>
          <a:xfrm>
            <a:off x="7051059" y="2680387"/>
            <a:ext cx="2391879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посетило </a:t>
            </a:r>
            <a:r>
              <a:rPr lang="ru-RU" sz="9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туристические мероприятия и объекты </a:t>
            </a: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9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г</a:t>
            </a: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5" name="Скругленный прямоугольник 204">
            <a:extLst>
              <a:ext uri="{FF2B5EF4-FFF2-40B4-BE49-F238E27FC236}">
                <a16:creationId xmlns:a16="http://schemas.microsoft.com/office/drawing/2014/main" id="{0EE3CC0B-A20D-6AAF-CF54-F2982CA05721}"/>
              </a:ext>
            </a:extLst>
          </p:cNvPr>
          <p:cNvSpPr/>
          <p:nvPr/>
        </p:nvSpPr>
        <p:spPr>
          <a:xfrm>
            <a:off x="7051059" y="1995875"/>
            <a:ext cx="589768" cy="180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+5,67%</a:t>
            </a:r>
            <a:endParaRPr lang="ru-ID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8" name="Рисунок 207" descr="Банк со сплошной заливкой">
            <a:extLst>
              <a:ext uri="{FF2B5EF4-FFF2-40B4-BE49-F238E27FC236}">
                <a16:creationId xmlns:a16="http://schemas.microsoft.com/office/drawing/2014/main" id="{76133FDC-F09D-1A40-4856-434A0276F3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327035" y="1942319"/>
            <a:ext cx="360000" cy="360000"/>
          </a:xfrm>
          <a:prstGeom prst="rect">
            <a:avLst/>
          </a:prstGeom>
        </p:spPr>
      </p:pic>
      <p:sp>
        <p:nvSpPr>
          <p:cNvPr id="210" name="TextBox 209">
            <a:extLst>
              <a:ext uri="{FF2B5EF4-FFF2-40B4-BE49-F238E27FC236}">
                <a16:creationId xmlns:a16="http://schemas.microsoft.com/office/drawing/2014/main" id="{31BFC30A-9CC5-E6E2-F85C-B6EFC1138044}"/>
              </a:ext>
            </a:extLst>
          </p:cNvPr>
          <p:cNvSpPr txBox="1"/>
          <p:nvPr/>
        </p:nvSpPr>
        <p:spPr>
          <a:xfrm>
            <a:off x="7051059" y="3497493"/>
            <a:ext cx="11081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  <a:endPara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</a:t>
            </a:r>
          </a:p>
          <a:p>
            <a:pPr>
              <a:lnSpc>
                <a:spcPts val="1220"/>
              </a:lnSpc>
            </a:pPr>
            <a:r>
              <a:rPr lang="ru-RU" sz="1100" b="1" spc="-2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музее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5" name="Прямая соединительная линия 214">
            <a:extLst>
              <a:ext uri="{FF2B5EF4-FFF2-40B4-BE49-F238E27FC236}">
                <a16:creationId xmlns:a16="http://schemas.microsoft.com/office/drawing/2014/main" id="{A1D634EA-C74C-CC81-4667-B8ECEF23337C}"/>
              </a:ext>
            </a:extLst>
          </p:cNvPr>
          <p:cNvCxnSpPr>
            <a:cxnSpLocks/>
          </p:cNvCxnSpPr>
          <p:nvPr/>
        </p:nvCxnSpPr>
        <p:spPr>
          <a:xfrm>
            <a:off x="8311139" y="3617701"/>
            <a:ext cx="0" cy="288646"/>
          </a:xfrm>
          <a:prstGeom prst="line">
            <a:avLst/>
          </a:prstGeom>
          <a:ln w="12700">
            <a:solidFill>
              <a:srgbClr val="4756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TextBox 216">
            <a:extLst>
              <a:ext uri="{FF2B5EF4-FFF2-40B4-BE49-F238E27FC236}">
                <a16:creationId xmlns:a16="http://schemas.microsoft.com/office/drawing/2014/main" id="{FBEEAE70-6840-7A11-B794-6BEA822187D0}"/>
              </a:ext>
            </a:extLst>
          </p:cNvPr>
          <p:cNvSpPr txBox="1"/>
          <p:nvPr/>
        </p:nvSpPr>
        <p:spPr>
          <a:xfrm>
            <a:off x="8427691" y="3553150"/>
            <a:ext cx="89383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посетивших – 4000 человек</a:t>
            </a:r>
            <a:endParaRPr lang="ru-RU" sz="8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F2AD49D8-CFBB-2002-4B05-BC3FEC616920}"/>
              </a:ext>
            </a:extLst>
          </p:cNvPr>
          <p:cNvSpPr txBox="1"/>
          <p:nvPr/>
        </p:nvSpPr>
        <p:spPr>
          <a:xfrm>
            <a:off x="7035291" y="4516924"/>
            <a:ext cx="160014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география туристов</a:t>
            </a:r>
            <a:endParaRPr lang="ru-RU" sz="9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1720A437-E917-8D9D-E318-B644F0E3B647}"/>
              </a:ext>
            </a:extLst>
          </p:cNvPr>
          <p:cNvSpPr txBox="1"/>
          <p:nvPr/>
        </p:nvSpPr>
        <p:spPr>
          <a:xfrm>
            <a:off x="7035291" y="4758402"/>
            <a:ext cx="825594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Саяногорск</a:t>
            </a: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Бея</a:t>
            </a: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Большой Монок</a:t>
            </a: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Богдановка</a:t>
            </a: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EC006853-1759-BDB6-6911-2586A3F1D762}"/>
              </a:ext>
            </a:extLst>
          </p:cNvPr>
          <p:cNvSpPr txBox="1"/>
          <p:nvPr/>
        </p:nvSpPr>
        <p:spPr>
          <a:xfrm>
            <a:off x="8295371" y="4761505"/>
            <a:ext cx="825594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Усть-Сос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Сабинка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Дехановка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6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Будёновка</a:t>
            </a:r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2" name="Рисунок 241" descr="Пользователь со сплошной заливкой">
            <a:extLst>
              <a:ext uri="{FF2B5EF4-FFF2-40B4-BE49-F238E27FC236}">
                <a16:creationId xmlns:a16="http://schemas.microsoft.com/office/drawing/2014/main" id="{8CF82E8F-65AA-3A35-D6F5-B314FC10FB4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321526" y="3219050"/>
            <a:ext cx="360000" cy="360000"/>
          </a:xfrm>
          <a:prstGeom prst="rect">
            <a:avLst/>
          </a:prstGeom>
        </p:spPr>
      </p:pic>
      <p:pic>
        <p:nvPicPr>
          <p:cNvPr id="246" name="Рисунок 245" descr="Карта с кнопкой со сплошной заливкой">
            <a:extLst>
              <a:ext uri="{FF2B5EF4-FFF2-40B4-BE49-F238E27FC236}">
                <a16:creationId xmlns:a16="http://schemas.microsoft.com/office/drawing/2014/main" id="{1CE77E23-3B18-38FC-9A54-0800D019A65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311267" y="4454263"/>
            <a:ext cx="360000" cy="36000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2" t="2780" r="3919" b="5792"/>
          <a:stretch/>
        </p:blipFill>
        <p:spPr>
          <a:xfrm>
            <a:off x="844552" y="1511801"/>
            <a:ext cx="1661746" cy="14155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925" y="1511801"/>
            <a:ext cx="1805526" cy="133669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" t="4027" r="5426" b="6869"/>
          <a:stretch/>
        </p:blipFill>
        <p:spPr>
          <a:xfrm>
            <a:off x="3722700" y="3109444"/>
            <a:ext cx="1596040" cy="13362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24" y="3093549"/>
            <a:ext cx="1680601" cy="1478467"/>
          </a:xfrm>
          <a:prstGeom prst="rect">
            <a:avLst/>
          </a:prstGeom>
        </p:spPr>
      </p:pic>
      <p:sp>
        <p:nvSpPr>
          <p:cNvPr id="35" name="Скругленный прямоугольник 34">
            <a:extLst>
              <a:ext uri="{FF2B5EF4-FFF2-40B4-BE49-F238E27FC236}">
                <a16:creationId xmlns:a16="http://schemas.microsoft.com/office/drawing/2014/main" id="{406DE531-59AB-987E-57EA-AF99FD6084E2}"/>
              </a:ext>
            </a:extLst>
          </p:cNvPr>
          <p:cNvSpPr/>
          <p:nvPr/>
        </p:nvSpPr>
        <p:spPr>
          <a:xfrm>
            <a:off x="712829" y="4676990"/>
            <a:ext cx="2836778" cy="1465200"/>
          </a:xfrm>
          <a:prstGeom prst="roundRect">
            <a:avLst>
              <a:gd name="adj" fmla="val 1403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C190EDA-2C05-15EC-A1DE-437FDD6DF9D3}"/>
              </a:ext>
            </a:extLst>
          </p:cNvPr>
          <p:cNvSpPr txBox="1"/>
          <p:nvPr/>
        </p:nvSpPr>
        <p:spPr>
          <a:xfrm>
            <a:off x="2614205" y="5733058"/>
            <a:ext cx="935401" cy="323165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r>
              <a:rPr lang="ru-RU" sz="7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МУЗЕЙ ПОД ОТКРЫТЫМ НЕБОМ «УСТЬ-СОС»</a:t>
            </a:r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23" t="46937"/>
          <a:stretch/>
        </p:blipFill>
        <p:spPr>
          <a:xfrm>
            <a:off x="844552" y="4758402"/>
            <a:ext cx="1633486" cy="129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42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Скругленный прямоугольник 71">
            <a:extLst>
              <a:ext uri="{FF2B5EF4-FFF2-40B4-BE49-F238E27FC236}">
                <a16:creationId xmlns:a16="http://schemas.microsoft.com/office/drawing/2014/main" id="{1FEA1B35-77E4-A172-D1A3-AE89EA44D200}"/>
              </a:ext>
            </a:extLst>
          </p:cNvPr>
          <p:cNvSpPr/>
          <p:nvPr/>
        </p:nvSpPr>
        <p:spPr>
          <a:xfrm>
            <a:off x="2409825" y="2525846"/>
            <a:ext cx="5143500" cy="2964717"/>
          </a:xfrm>
          <a:prstGeom prst="roundRect">
            <a:avLst>
              <a:gd name="adj" fmla="val 7045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sz="20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731788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2400" b="1" dirty="0">
                <a:latin typeface="Arial" panose="020B0604020202020204" pitchFamily="34" charset="0"/>
                <a:cs typeface="Arial" panose="020B0604020202020204" pitchFamily="34" charset="0"/>
              </a:rPr>
              <a:t>ТУРИЗМ</a:t>
            </a:r>
          </a:p>
          <a:p>
            <a:r>
              <a:rPr lang="ru-ID" sz="2400" dirty="0">
                <a:latin typeface="Arial" panose="020B0604020202020204" pitchFamily="34" charset="0"/>
                <a:cs typeface="Arial" panose="020B0604020202020204" pitchFamily="34" charset="0"/>
              </a:rPr>
              <a:t>ТУРИСТИЧЕСКИЕ МАРШРУТЫ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66511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туризм</a:t>
            </a:r>
            <a:endParaRPr lang="ru-ID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3E6210EF-3CE9-687B-D58A-316299AB2051}"/>
              </a:ext>
            </a:extLst>
          </p:cNvPr>
          <p:cNvSpPr/>
          <p:nvPr/>
        </p:nvSpPr>
        <p:spPr>
          <a:xfrm>
            <a:off x="2884441" y="1639671"/>
            <a:ext cx="3977403" cy="775597"/>
          </a:xfrm>
          <a:prstGeom prst="roundRect">
            <a:avLst>
              <a:gd name="adj" fmla="val 32405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ОРГАНИЗОВАНЫ ТУРИСТИЧЕСКИЕ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ПЕШЕХОДНЫЕ И АВТОМОБИЛЬНЫЕ МАРШРУТЫ </a:t>
            </a:r>
            <a:endParaRPr kumimoji="0" lang="ru-ID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2E6E61-8778-3D82-B66B-86675CBE24C0}"/>
              </a:ext>
            </a:extLst>
          </p:cNvPr>
          <p:cNvSpPr txBox="1"/>
          <p:nvPr/>
        </p:nvSpPr>
        <p:spPr>
          <a:xfrm>
            <a:off x="3138996" y="2736804"/>
            <a:ext cx="149815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пешеходный </a:t>
            </a:r>
            <a:r>
              <a:rPr lang="ru-RU" sz="8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таёжный маршрут </a:t>
            </a:r>
            <a:endParaRPr lang="ru-RU" sz="8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«Таинственная чаша»</a:t>
            </a:r>
          </a:p>
          <a:p>
            <a:r>
              <a:rPr lang="ru-RU" sz="8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проходит по Бейской тайге</a:t>
            </a:r>
            <a:endParaRPr lang="ru-RU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11473CE6-90F5-AEE0-DE2C-741B3FB20BBD}"/>
              </a:ext>
            </a:extLst>
          </p:cNvPr>
          <p:cNvSpPr/>
          <p:nvPr/>
        </p:nvSpPr>
        <p:spPr>
          <a:xfrm>
            <a:off x="2637244" y="2813998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10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A4F9D21E-69D1-7F1B-E002-38AFEE7A6866}"/>
              </a:ext>
            </a:extLst>
          </p:cNvPr>
          <p:cNvSpPr/>
          <p:nvPr/>
        </p:nvSpPr>
        <p:spPr>
          <a:xfrm>
            <a:off x="2637244" y="3477504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10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35D67197-D7DC-D223-02D1-1000B2C57B69}"/>
              </a:ext>
            </a:extLst>
          </p:cNvPr>
          <p:cNvSpPr/>
          <p:nvPr/>
        </p:nvSpPr>
        <p:spPr>
          <a:xfrm>
            <a:off x="2637244" y="4093541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10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1BD3DD5-5456-150A-CE00-B003466622B3}"/>
              </a:ext>
            </a:extLst>
          </p:cNvPr>
          <p:cNvSpPr/>
          <p:nvPr/>
        </p:nvSpPr>
        <p:spPr>
          <a:xfrm>
            <a:off x="2637244" y="4741890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10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4C45211F-A378-7AB1-3776-E71E7791729B}"/>
              </a:ext>
            </a:extLst>
          </p:cNvPr>
          <p:cNvSpPr/>
          <p:nvPr/>
        </p:nvSpPr>
        <p:spPr>
          <a:xfrm>
            <a:off x="5118940" y="2888608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10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C3939A8B-EBAA-2E77-4313-4F1601C113A9}"/>
              </a:ext>
            </a:extLst>
          </p:cNvPr>
          <p:cNvSpPr/>
          <p:nvPr/>
        </p:nvSpPr>
        <p:spPr>
          <a:xfrm>
            <a:off x="5118940" y="3614566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10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2A39B736-8491-EA54-D5F8-701C74817BBA}"/>
              </a:ext>
            </a:extLst>
          </p:cNvPr>
          <p:cNvSpPr/>
          <p:nvPr/>
        </p:nvSpPr>
        <p:spPr>
          <a:xfrm>
            <a:off x="5118941" y="4444035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10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02E6E61-8778-3D82-B66B-86675CBE24C0}"/>
              </a:ext>
            </a:extLst>
          </p:cNvPr>
          <p:cNvSpPr txBox="1"/>
          <p:nvPr/>
        </p:nvSpPr>
        <p:spPr>
          <a:xfrm>
            <a:off x="3104725" y="3351661"/>
            <a:ext cx="149815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пешеходный </a:t>
            </a:r>
            <a:r>
              <a:rPr lang="ru-RU" sz="8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таёжный маршрут </a:t>
            </a:r>
            <a:endParaRPr lang="ru-RU" sz="8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«Познай себя»</a:t>
            </a:r>
          </a:p>
          <a:p>
            <a:r>
              <a:rPr lang="ru-RU" sz="8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проходит по Бейской тайге</a:t>
            </a:r>
            <a:endParaRPr lang="ru-RU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02E6E61-8778-3D82-B66B-86675CBE24C0}"/>
              </a:ext>
            </a:extLst>
          </p:cNvPr>
          <p:cNvSpPr txBox="1"/>
          <p:nvPr/>
        </p:nvSpPr>
        <p:spPr>
          <a:xfrm>
            <a:off x="3104724" y="4647275"/>
            <a:ext cx="149815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пешеходный </a:t>
            </a:r>
            <a:r>
              <a:rPr lang="ru-RU" sz="8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таёжный маршрут </a:t>
            </a:r>
            <a:endParaRPr lang="ru-RU" sz="8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«Знакомство с тайгой»</a:t>
            </a:r>
          </a:p>
          <a:p>
            <a:r>
              <a:rPr lang="ru-RU" sz="8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проходит по Бейской тайге</a:t>
            </a:r>
            <a:endParaRPr lang="ru-RU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02E6E61-8778-3D82-B66B-86675CBE24C0}"/>
              </a:ext>
            </a:extLst>
          </p:cNvPr>
          <p:cNvSpPr txBox="1"/>
          <p:nvPr/>
        </p:nvSpPr>
        <p:spPr>
          <a:xfrm>
            <a:off x="5403360" y="2811414"/>
            <a:ext cx="14981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сплав на катамаране по реке Енисей по маршруту Летник – Сизая</a:t>
            </a:r>
            <a:endParaRPr lang="ru-RU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E02E6E61-8778-3D82-B66B-86675CBE24C0}"/>
              </a:ext>
            </a:extLst>
          </p:cNvPr>
          <p:cNvSpPr txBox="1"/>
          <p:nvPr/>
        </p:nvSpPr>
        <p:spPr>
          <a:xfrm>
            <a:off x="3114563" y="3938261"/>
            <a:ext cx="149815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пешеходный </a:t>
            </a:r>
            <a:r>
              <a:rPr lang="ru-RU" sz="8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таёжный маршрут </a:t>
            </a:r>
            <a:endParaRPr lang="ru-RU" sz="8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«По забытым тропам»</a:t>
            </a:r>
          </a:p>
          <a:p>
            <a:r>
              <a:rPr lang="ru-RU" sz="8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проходит по Бейской тайге</a:t>
            </a:r>
            <a:endParaRPr lang="ru-RU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E02E6E61-8778-3D82-B66B-86675CBE24C0}"/>
              </a:ext>
            </a:extLst>
          </p:cNvPr>
          <p:cNvSpPr txBox="1"/>
          <p:nvPr/>
        </p:nvSpPr>
        <p:spPr>
          <a:xfrm>
            <a:off x="5403360" y="3577507"/>
            <a:ext cx="14981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водный сплав первой категории сложности по реке Абакан</a:t>
            </a:r>
            <a:endParaRPr lang="ru-RU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02E6E61-8778-3D82-B66B-86675CBE24C0}"/>
              </a:ext>
            </a:extLst>
          </p:cNvPr>
          <p:cNvSpPr txBox="1"/>
          <p:nvPr/>
        </p:nvSpPr>
        <p:spPr>
          <a:xfrm>
            <a:off x="5403360" y="4183226"/>
            <a:ext cx="149815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пеший поход на гору «Сухая» (</a:t>
            </a:r>
            <a:r>
              <a:rPr lang="ru-RU" sz="800" b="1" dirty="0" err="1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Утинская</a:t>
            </a:r>
            <a:r>
              <a:rPr lang="ru-RU" sz="8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ru-RU" sz="8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Точка отправления – детский лагерь Берёзка, движение вдоль реки Романова-Бея на ручей Гремячий (15 км)</a:t>
            </a:r>
            <a:endParaRPr lang="ru-RU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41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B3B4E-A3F1-9268-7E15-834DA4EE0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B005C025-2623-9580-35BF-52C29B12C5F2}"/>
              </a:ext>
            </a:extLst>
          </p:cNvPr>
          <p:cNvSpPr/>
          <p:nvPr/>
        </p:nvSpPr>
        <p:spPr>
          <a:xfrm>
            <a:off x="640991" y="1407121"/>
            <a:ext cx="2934749" cy="1116000"/>
          </a:xfrm>
          <a:prstGeom prst="roundRect">
            <a:avLst>
              <a:gd name="adj" fmla="val 23741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Ins="108000" rtlCol="0" anchor="ctr"/>
          <a:lstStyle/>
          <a:p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ВЫВОД</a:t>
            </a:r>
            <a:endParaRPr lang="ru-RU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2DD9035D-0DB5-F710-38AF-4E84C7321C56}"/>
              </a:ext>
            </a:extLst>
          </p:cNvPr>
          <p:cNvSpPr/>
          <p:nvPr/>
        </p:nvSpPr>
        <p:spPr>
          <a:xfrm>
            <a:off x="640991" y="2670151"/>
            <a:ext cx="2934749" cy="1116000"/>
          </a:xfrm>
          <a:prstGeom prst="roundRect">
            <a:avLst>
              <a:gd name="adj" fmla="val 2267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Ins="108000" rtlCol="0" anchor="ctr"/>
          <a:lstStyle/>
          <a:p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ОСНОВНЫЕ ТРУДНОСТИ</a:t>
            </a:r>
            <a:endParaRPr lang="ru-RU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 реализации инвестиционных проектов</a:t>
            </a:r>
            <a:endParaRPr kumimoji="0" lang="ru-ID" sz="105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C5CC6982-BC12-C140-E606-CC07C9F36009}"/>
              </a:ext>
            </a:extLst>
          </p:cNvPr>
          <p:cNvSpPr/>
          <p:nvPr/>
        </p:nvSpPr>
        <p:spPr>
          <a:xfrm>
            <a:off x="640991" y="3933181"/>
            <a:ext cx="2934749" cy="1116000"/>
          </a:xfrm>
          <a:prstGeom prst="roundRect">
            <a:avLst>
              <a:gd name="adj" fmla="val 2267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Ins="108000" rtlCol="0" anchor="ctr"/>
          <a:lstStyle/>
          <a:p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ГЛАВНАЯ ПРИЧИНА </a:t>
            </a:r>
            <a:endParaRPr lang="ru-RU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0" lang="ru-RU" sz="1050" b="1" i="0" u="none" strike="noStrike" kern="1200" cap="none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 которой компании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           </a:t>
            </a:r>
            <a:r>
              <a:rPr kumimoji="0" lang="ru-RU" sz="1050" b="1" i="0" u="none" strike="noStrike" kern="1200" cap="none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 реализуют инвестиционные проекты</a:t>
            </a:r>
            <a:endParaRPr kumimoji="0" lang="ru-ID" sz="500" b="1" i="0" u="none" strike="noStrike" kern="1200" cap="none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6BA6056E-D12F-33EB-59AB-07A8E8713A78}"/>
              </a:ext>
            </a:extLst>
          </p:cNvPr>
          <p:cNvSpPr/>
          <p:nvPr/>
        </p:nvSpPr>
        <p:spPr>
          <a:xfrm>
            <a:off x="640991" y="5196212"/>
            <a:ext cx="2934749" cy="1116000"/>
          </a:xfrm>
          <a:prstGeom prst="roundRect">
            <a:avLst>
              <a:gd name="adj" fmla="val 2267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Ins="108000" rtlCol="0" anchor="ctr"/>
          <a:lstStyle/>
          <a:p>
            <a:r>
              <a:rPr lang="ru-RU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ПРОЧИЕ ВЫВОДЫ</a:t>
            </a:r>
            <a:endParaRPr kumimoji="0" lang="ru-ID" sz="105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id="{33987FB9-B927-7B2C-FDA8-949F13EB4C31}"/>
              </a:ext>
            </a:extLst>
          </p:cNvPr>
          <p:cNvSpPr/>
          <p:nvPr/>
        </p:nvSpPr>
        <p:spPr>
          <a:xfrm>
            <a:off x="3731306" y="5196211"/>
            <a:ext cx="6061771" cy="1116001"/>
          </a:xfrm>
          <a:prstGeom prst="roundRect">
            <a:avLst>
              <a:gd name="adj" fmla="val 2263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Текущих мер государственной поддержки недостаточно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развивать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дорожно-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транспортную 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инфраструктуру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развивать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бизнес-инфраструктуру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A08B46-D94D-0287-1861-FDC8D42E6E4F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2400" b="1" dirty="0">
                <a:latin typeface="Arial" panose="020B0604020202020204" pitchFamily="34" charset="0"/>
                <a:cs typeface="Arial" panose="020B0604020202020204" pitchFamily="34" charset="0"/>
              </a:rPr>
              <a:t>ПОЗИЦИЯ ПРЕДПРИНИМАТЕЛЕЙ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ru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9217EEF0-7F35-C6AD-682A-7E716DC33D87}"/>
              </a:ext>
            </a:extLst>
          </p:cNvPr>
          <p:cNvSpPr/>
          <p:nvPr/>
        </p:nvSpPr>
        <p:spPr>
          <a:xfrm>
            <a:off x="627016" y="163628"/>
            <a:ext cx="1719674" cy="236828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позиция предпринимателей</a:t>
            </a:r>
            <a:endParaRPr lang="ru-ID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Номер слайда 50">
            <a:extLst>
              <a:ext uri="{FF2B5EF4-FFF2-40B4-BE49-F238E27FC236}">
                <a16:creationId xmlns:a16="http://schemas.microsoft.com/office/drawing/2014/main" id="{C0ACEFC3-9A08-37C3-AB09-1366646D4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D25CE0A5-C6DD-EFB5-7F0D-422A5515A6CF}"/>
              </a:ext>
            </a:extLst>
          </p:cNvPr>
          <p:cNvSpPr/>
          <p:nvPr/>
        </p:nvSpPr>
        <p:spPr>
          <a:xfrm>
            <a:off x="3731306" y="3919469"/>
            <a:ext cx="6061771" cy="1116001"/>
          </a:xfrm>
          <a:prstGeom prst="roundRect">
            <a:avLst>
              <a:gd name="adj" fmla="val 2263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Ограниченные возможности 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реализации инвестиционных проектов за счёт собственных средств,                   сложность с привлечением заемных средств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BE68BAEC-57FA-0428-15A8-90E073C6D260}"/>
              </a:ext>
            </a:extLst>
          </p:cNvPr>
          <p:cNvSpPr/>
          <p:nvPr/>
        </p:nvSpPr>
        <p:spPr>
          <a:xfrm>
            <a:off x="3731306" y="2670151"/>
            <a:ext cx="6061771" cy="1116001"/>
          </a:xfrm>
          <a:prstGeom prst="roundRect">
            <a:avLst>
              <a:gd name="adj" fmla="val 2263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Сложности с оформлением документов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(большое 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количество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документов)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800" b="1" noProof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Финансовые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трудности (необходимость 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использования заемных средств для развития бизнеса)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Трудности с созданием/модернизацией инженерной инфраструктуры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732DCD51-8059-77E4-5EA0-013D62834C40}"/>
              </a:ext>
            </a:extLst>
          </p:cNvPr>
          <p:cNvSpPr/>
          <p:nvPr/>
        </p:nvSpPr>
        <p:spPr>
          <a:xfrm>
            <a:off x="3725825" y="1407120"/>
            <a:ext cx="6061771" cy="1116001"/>
          </a:xfrm>
          <a:prstGeom prst="roundRect">
            <a:avLst>
              <a:gd name="adj" fmla="val 2263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36000" rtlCol="0" anchor="ctr"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Инвестиционный климат требует улучшений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982AF8-220A-F595-C9D0-8177176E8BED}"/>
              </a:ext>
            </a:extLst>
          </p:cNvPr>
          <p:cNvSpPr txBox="1"/>
          <p:nvPr/>
        </p:nvSpPr>
        <p:spPr>
          <a:xfrm>
            <a:off x="632590" y="6365207"/>
            <a:ext cx="3638327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" i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600" i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основании опроса предпринимателей</a:t>
            </a:r>
            <a:r>
              <a:rPr lang="ru-ID" sz="600" i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</a:t>
            </a:r>
            <a:endParaRPr lang="ru-RU" sz="600" i="1" dirty="0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Рисунок 21" descr="Запрещено со сплошной заливкой">
            <a:extLst>
              <a:ext uri="{FF2B5EF4-FFF2-40B4-BE49-F238E27FC236}">
                <a16:creationId xmlns:a16="http://schemas.microsoft.com/office/drawing/2014/main" id="{B85CCF1F-32E1-8B67-07D4-F82EAD49C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3261" y="3019170"/>
            <a:ext cx="360000" cy="360000"/>
          </a:xfrm>
          <a:prstGeom prst="rect">
            <a:avLst/>
          </a:prstGeom>
        </p:spPr>
      </p:pic>
      <p:pic>
        <p:nvPicPr>
          <p:cNvPr id="24" name="Рисунок 23" descr="Документ со сплошной заливкой">
            <a:extLst>
              <a:ext uri="{FF2B5EF4-FFF2-40B4-BE49-F238E27FC236}">
                <a16:creationId xmlns:a16="http://schemas.microsoft.com/office/drawing/2014/main" id="{FB855C50-1952-4A98-54F0-D09E855150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3261" y="5574211"/>
            <a:ext cx="360000" cy="360000"/>
          </a:xfrm>
          <a:prstGeom prst="rect">
            <a:avLst/>
          </a:prstGeom>
        </p:spPr>
      </p:pic>
      <p:pic>
        <p:nvPicPr>
          <p:cNvPr id="26" name="Рисунок 25" descr="Перемотка назад со сплошной заливкой">
            <a:extLst>
              <a:ext uri="{FF2B5EF4-FFF2-40B4-BE49-F238E27FC236}">
                <a16:creationId xmlns:a16="http://schemas.microsoft.com/office/drawing/2014/main" id="{703C4EAF-A054-7B54-D1C8-AE742458D2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>
            <a:off x="753262" y="1785120"/>
            <a:ext cx="360000" cy="360000"/>
          </a:xfrm>
          <a:prstGeom prst="rect">
            <a:avLst/>
          </a:prstGeom>
        </p:spPr>
      </p:pic>
      <p:pic>
        <p:nvPicPr>
          <p:cNvPr id="37" name="Рисунок 36" descr="Значок 1 со сплошной заливкой">
            <a:extLst>
              <a:ext uri="{FF2B5EF4-FFF2-40B4-BE49-F238E27FC236}">
                <a16:creationId xmlns:a16="http://schemas.microsoft.com/office/drawing/2014/main" id="{B13FD86C-5462-BA07-2362-BC432B18DE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3261" y="4313734"/>
            <a:ext cx="360000" cy="3600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69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F58A6-13A1-8A33-6813-0C6249412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A1738778-6637-A8AE-3929-9F58A8A9D61C}"/>
              </a:ext>
            </a:extLst>
          </p:cNvPr>
          <p:cNvSpPr/>
          <p:nvPr/>
        </p:nvSpPr>
        <p:spPr>
          <a:xfrm>
            <a:off x="640991" y="1376761"/>
            <a:ext cx="4497839" cy="775596"/>
          </a:xfrm>
          <a:prstGeom prst="roundRect">
            <a:avLst>
              <a:gd name="adj" fmla="val 27681"/>
            </a:avLst>
          </a:prstGeom>
          <a:solidFill>
            <a:srgbClr val="B1C1E4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ОСНОВНЫЕ ПРОБЛЕМЫ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B42814-09EE-1E83-2D27-5A379ADA2167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АНАЛИЗ ИНТЕРВЬЮ АДМИНИСТРАЦИИ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921EB416-9AFF-B016-5F02-C659F8A49D05}"/>
              </a:ext>
            </a:extLst>
          </p:cNvPr>
          <p:cNvSpPr/>
          <p:nvPr/>
        </p:nvSpPr>
        <p:spPr>
          <a:xfrm>
            <a:off x="627017" y="163628"/>
            <a:ext cx="2022665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интервью администрации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EBD85DED-0D11-9C1B-5C5C-9DDF2EAC5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:a16="http://schemas.microsoft.com/office/drawing/2014/main" id="{D3072D01-2D46-B54E-2C7A-8809E6CA9DBA}"/>
              </a:ext>
            </a:extLst>
          </p:cNvPr>
          <p:cNvSpPr/>
          <p:nvPr/>
        </p:nvSpPr>
        <p:spPr>
          <a:xfrm>
            <a:off x="5300092" y="1376761"/>
            <a:ext cx="4497839" cy="775596"/>
          </a:xfrm>
          <a:prstGeom prst="roundRect">
            <a:avLst>
              <a:gd name="adj" fmla="val 2933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ВОЗМОЖНЫЕ РЕШЕНИЯ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32D5C957-0713-A21A-D179-DFD33F07C758}"/>
              </a:ext>
            </a:extLst>
          </p:cNvPr>
          <p:cNvSpPr/>
          <p:nvPr/>
        </p:nvSpPr>
        <p:spPr>
          <a:xfrm>
            <a:off x="627016" y="2255994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Отсутствие эффективной коммуникации между представителями бизнеса                        и администрацией МО 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CC588E20-AF3C-032D-DAAD-14AFA769212D}"/>
              </a:ext>
            </a:extLst>
          </p:cNvPr>
          <p:cNvSpPr/>
          <p:nvPr/>
        </p:nvSpPr>
        <p:spPr>
          <a:xfrm>
            <a:off x="627016" y="2848702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Инвестиционный уполномоченный не может напрямую обратиться к инвестору 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Рисунок 10" descr="Запрещено со сплошной заливкой">
            <a:extLst>
              <a:ext uri="{FF2B5EF4-FFF2-40B4-BE49-F238E27FC236}">
                <a16:creationId xmlns:a16="http://schemas.microsoft.com/office/drawing/2014/main" id="{3FCC1223-7B74-B997-317B-D61EB1BC0E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6289" y="2910014"/>
            <a:ext cx="360000" cy="360000"/>
          </a:xfrm>
          <a:prstGeom prst="rect">
            <a:avLst/>
          </a:prstGeom>
        </p:spPr>
      </p:pic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C44D7B98-D6FF-CBE2-5539-FD144908A34A}"/>
              </a:ext>
            </a:extLst>
          </p:cNvPr>
          <p:cNvSpPr/>
          <p:nvPr/>
        </p:nvSpPr>
        <p:spPr>
          <a:xfrm>
            <a:off x="627016" y="3441410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Отток кадров, нехватка специалистов 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Рисунок 15" descr="Запрещено со сплошной заливкой">
            <a:extLst>
              <a:ext uri="{FF2B5EF4-FFF2-40B4-BE49-F238E27FC236}">
                <a16:creationId xmlns:a16="http://schemas.microsoft.com/office/drawing/2014/main" id="{757D3257-7032-E7F7-AC03-6546722EA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6289" y="3502722"/>
            <a:ext cx="360000" cy="360000"/>
          </a:xfrm>
          <a:prstGeom prst="rect">
            <a:avLst/>
          </a:prstGeom>
        </p:spPr>
      </p:pic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2A2349C4-C93F-84C0-423A-1D9838FE5145}"/>
              </a:ext>
            </a:extLst>
          </p:cNvPr>
          <p:cNvSpPr/>
          <p:nvPr/>
        </p:nvSpPr>
        <p:spPr>
          <a:xfrm>
            <a:off x="5300092" y="2255994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Составление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дорожной карты для </a:t>
            </a: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инвесторов,</a:t>
            </a:r>
            <a:r>
              <a:rPr kumimoji="0" lang="ru-RU" sz="7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также активное информирование предпринимателей и инвесторов </a:t>
            </a: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преимуществах работы с инвестиционным уполномоченным 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5BE55F86-A0F7-1A11-42D9-4BF67DE7A1A0}"/>
              </a:ext>
            </a:extLst>
          </p:cNvPr>
          <p:cNvSpPr/>
          <p:nvPr/>
        </p:nvSpPr>
        <p:spPr>
          <a:xfrm>
            <a:off x="5300092" y="2853782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Самостоятельное выстраивание регулярных коммуникаций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 интересующим проектам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4ECF1362-D6B1-FEA2-7BB3-30DABE372E72}"/>
              </a:ext>
            </a:extLst>
          </p:cNvPr>
          <p:cNvSpPr/>
          <p:nvPr/>
        </p:nvSpPr>
        <p:spPr>
          <a:xfrm>
            <a:off x="5300092" y="3446490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Содействие в релокации специалистов из других населенных пунктов 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7" name="Рисунок 26" descr="Значок &quot;Галочка1&quot; со сплошной заливкой">
            <a:extLst>
              <a:ext uri="{FF2B5EF4-FFF2-40B4-BE49-F238E27FC236}">
                <a16:creationId xmlns:a16="http://schemas.microsoft.com/office/drawing/2014/main" id="{6E38EB9E-3C9F-4203-E590-2FAF263F27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9365" y="2913472"/>
            <a:ext cx="365554" cy="365554"/>
          </a:xfrm>
          <a:prstGeom prst="rect">
            <a:avLst/>
          </a:prstGeom>
        </p:spPr>
      </p:pic>
      <p:pic>
        <p:nvPicPr>
          <p:cNvPr id="28" name="Рисунок 27" descr="Значок &quot;Галочка1&quot; со сплошной заливкой">
            <a:extLst>
              <a:ext uri="{FF2B5EF4-FFF2-40B4-BE49-F238E27FC236}">
                <a16:creationId xmlns:a16="http://schemas.microsoft.com/office/drawing/2014/main" id="{4114B68F-9187-DA4F-1C66-D3D12D2FD6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9365" y="2317306"/>
            <a:ext cx="365554" cy="365554"/>
          </a:xfrm>
          <a:prstGeom prst="rect">
            <a:avLst/>
          </a:prstGeom>
        </p:spPr>
      </p:pic>
      <p:pic>
        <p:nvPicPr>
          <p:cNvPr id="29" name="Рисунок 28" descr="Значок &quot;Галочка1&quot; со сплошной заливкой">
            <a:extLst>
              <a:ext uri="{FF2B5EF4-FFF2-40B4-BE49-F238E27FC236}">
                <a16:creationId xmlns:a16="http://schemas.microsoft.com/office/drawing/2014/main" id="{657E9FD9-5681-1E9B-B8FE-4D0E92D3D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3811" y="3507802"/>
            <a:ext cx="365554" cy="365554"/>
          </a:xfrm>
          <a:prstGeom prst="rect">
            <a:avLst/>
          </a:prstGeom>
        </p:spPr>
      </p:pic>
      <p:pic>
        <p:nvPicPr>
          <p:cNvPr id="30" name="Рисунок 29" descr="Запрещено со сплошной заливкой">
            <a:extLst>
              <a:ext uri="{FF2B5EF4-FFF2-40B4-BE49-F238E27FC236}">
                <a16:creationId xmlns:a16="http://schemas.microsoft.com/office/drawing/2014/main" id="{DCCC916B-63D2-1405-6DF9-4D53EFB5BA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6289" y="2321238"/>
            <a:ext cx="360000" cy="3600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51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2805F-75D5-A713-EF45-F8CD68453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8B906F29-101C-C5CB-6AC6-8F8AF706CB1F}"/>
              </a:ext>
            </a:extLst>
          </p:cNvPr>
          <p:cNvSpPr/>
          <p:nvPr/>
        </p:nvSpPr>
        <p:spPr>
          <a:xfrm>
            <a:off x="5297771" y="2269714"/>
            <a:ext cx="4497839" cy="1483045"/>
          </a:xfrm>
          <a:prstGeom prst="roundRect">
            <a:avLst>
              <a:gd name="adj" fmla="val 13233"/>
            </a:avLst>
          </a:prstGeom>
          <a:noFill/>
          <a:ln>
            <a:solidFill>
              <a:srgbClr val="B1C1E4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tlCol="0" anchor="t"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Высокое зависимость МО </a:t>
            </a:r>
            <a:r>
              <a:rPr kumimoji="0" lang="ru-RU" sz="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 деятельности угледобывающих предприятий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600" b="1" noProof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Высокие риски ведения земледелия, так как район находится в широтах с резко-континентальным климатом</a:t>
            </a:r>
            <a:endParaRPr lang="ru-RU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Нехватка квалифицированных кадров, отток кадров в крупные </a:t>
            </a:r>
            <a:r>
              <a:rPr kumimoji="0" lang="ru-RU" sz="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города</a:t>
            </a:r>
            <a:endParaRPr lang="ru-RU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Высокий </a:t>
            </a: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износ сетей теплоснабжения, </a:t>
            </a:r>
            <a:r>
              <a:rPr kumimoji="0" lang="ru-RU" sz="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водоснабжения,</a:t>
            </a:r>
            <a:r>
              <a:rPr kumimoji="0" lang="ru-RU" sz="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водоотведения</a:t>
            </a:r>
            <a:endParaRPr lang="ru-RU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Высокая</a:t>
            </a:r>
            <a:r>
              <a:rPr kumimoji="0" lang="ru-RU" sz="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доля автомобильных дорог общего пользования местного значения, не отвечающих нормативным требованиям</a:t>
            </a:r>
            <a:endParaRPr lang="ru-RU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Низкий уровень рождаемости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Финансовая зависимость от республиканского и федерального бюджетов</a:t>
            </a:r>
            <a:endParaRPr lang="ru-RU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1B2E6712-04E7-5838-3ABC-08400429D4F0}"/>
              </a:ext>
            </a:extLst>
          </p:cNvPr>
          <p:cNvSpPr/>
          <p:nvPr/>
        </p:nvSpPr>
        <p:spPr>
          <a:xfrm>
            <a:off x="5283794" y="4824775"/>
            <a:ext cx="4497839" cy="1483045"/>
          </a:xfrm>
          <a:prstGeom prst="roundRect">
            <a:avLst>
              <a:gd name="adj" fmla="val 14095"/>
            </a:avLst>
          </a:prstGeom>
          <a:noFill/>
          <a:ln>
            <a:solidFill>
              <a:srgbClr val="B1C1E4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tlCol="0" anchor="t"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Низкий уровень оплаты труда в сельском хозяйстве, недостаточный уровень развития переработки и сбыта сельскохозяйственной продукции</a:t>
            </a: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Возможные риски </a:t>
            </a: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экологической </a:t>
            </a:r>
            <a:r>
              <a:rPr kumimoji="0" lang="ru-RU" sz="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обстановки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6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600" b="1" noProof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Низкий спрос на туристические услуги, отсутствие отработанного механизма по привлечению туристов</a:t>
            </a: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Скругленный прямоугольник 38">
            <a:extLst>
              <a:ext uri="{FF2B5EF4-FFF2-40B4-BE49-F238E27FC236}">
                <a16:creationId xmlns:a16="http://schemas.microsoft.com/office/drawing/2014/main" id="{7D1038DB-1613-C231-C343-A226DDF5FF09}"/>
              </a:ext>
            </a:extLst>
          </p:cNvPr>
          <p:cNvSpPr/>
          <p:nvPr/>
        </p:nvSpPr>
        <p:spPr>
          <a:xfrm>
            <a:off x="640991" y="2269714"/>
            <a:ext cx="4497839" cy="1483045"/>
          </a:xfrm>
          <a:prstGeom prst="roundRect">
            <a:avLst>
              <a:gd name="adj" fmla="val 13233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rtlCol="0" anchor="t"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запасов каменного угля, песчано-гравийных смесей, деловой древесины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tabLst/>
              <a:defRPr/>
            </a:pPr>
            <a:endParaRPr lang="ru-RU" sz="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Clr>
                <a:srgbClr val="4756A0"/>
              </a:buClr>
              <a:buFont typeface="Arial" panose="020B0604020202020204" pitchFamily="34" charset="0"/>
              <a:buChar char="•"/>
              <a:defRPr/>
            </a:pPr>
            <a:r>
              <a:rPr lang="ru-RU" sz="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</a:t>
            </a:r>
            <a:r>
              <a:rPr lang="ru-RU" sz="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земельных ресурсов </a:t>
            </a:r>
            <a:r>
              <a:rPr lang="ru-RU" sz="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ведения сельскохозяйственного производства</a:t>
            </a:r>
            <a:r>
              <a:rPr lang="ru-RU" sz="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 личных подсобных и крестьянских хозяйств</a:t>
            </a:r>
          </a:p>
          <a:p>
            <a:pPr marL="171450" lvl="0" indent="-171450">
              <a:buClr>
                <a:srgbClr val="4756A0"/>
              </a:buClr>
              <a:buFont typeface="Arial" panose="020B0604020202020204" pitchFamily="34" charset="0"/>
              <a:buChar char="•"/>
              <a:defRPr/>
            </a:pPr>
            <a:endParaRPr lang="ru-RU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Clr>
                <a:srgbClr val="4756A0"/>
              </a:buClr>
              <a:buFont typeface="Arial" panose="020B0604020202020204" pitchFamily="34" charset="0"/>
              <a:buChar char="•"/>
              <a:defRPr/>
            </a:pPr>
            <a:r>
              <a:rPr lang="ru-RU" sz="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Живописная </a:t>
            </a:r>
            <a:r>
              <a:rPr lang="ru-RU" sz="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природа, наличие водных ресурсов </a:t>
            </a:r>
            <a:r>
              <a:rPr lang="ru-RU" sz="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озера, водоемы</a:t>
            </a:r>
            <a:r>
              <a:rPr lang="ru-RU" sz="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Clr>
                <a:srgbClr val="4756A0"/>
              </a:buClr>
              <a:buFont typeface="Arial" panose="020B0604020202020204" pitchFamily="34" charset="0"/>
              <a:buChar char="•"/>
              <a:defRPr/>
            </a:pPr>
            <a:endParaRPr lang="ru-RU" sz="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Clr>
                <a:srgbClr val="4756A0"/>
              </a:buClr>
              <a:buFont typeface="Arial" panose="020B0604020202020204" pitchFamily="34" charset="0"/>
              <a:buChar char="•"/>
              <a:defRPr/>
            </a:pPr>
            <a:r>
              <a:rPr lang="ru-RU" sz="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Низкий </a:t>
            </a:r>
            <a:r>
              <a:rPr lang="ru-RU" sz="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официальной безработицы</a:t>
            </a:r>
            <a:endParaRPr lang="ru-RU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Clr>
                <a:srgbClr val="4756A0"/>
              </a:buClr>
              <a:buFont typeface="Arial" panose="020B0604020202020204" pitchFamily="34" charset="0"/>
              <a:buChar char="•"/>
              <a:defRPr/>
            </a:pPr>
            <a:endParaRPr lang="ru-RU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Богатое </a:t>
            </a:r>
            <a:r>
              <a:rPr lang="ru-RU" sz="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историко-</a:t>
            </a:r>
            <a:r>
              <a:rPr kumimoji="0" lang="ru-RU" sz="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культурное наследие</a:t>
            </a: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BFD28A81-7B18-213D-5E25-38EC540BDA4B}"/>
              </a:ext>
            </a:extLst>
          </p:cNvPr>
          <p:cNvSpPr/>
          <p:nvPr/>
        </p:nvSpPr>
        <p:spPr>
          <a:xfrm>
            <a:off x="640991" y="1376761"/>
            <a:ext cx="4497839" cy="775596"/>
          </a:xfrm>
          <a:prstGeom prst="roundRect">
            <a:avLst>
              <a:gd name="adj" fmla="val 27681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СИЛЬНЫЕ СТОРОНЫ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E253D24C-3929-C7B3-C8F5-A55CEFEAB1F7}"/>
              </a:ext>
            </a:extLst>
          </p:cNvPr>
          <p:cNvSpPr/>
          <p:nvPr/>
        </p:nvSpPr>
        <p:spPr>
          <a:xfrm>
            <a:off x="627014" y="4824775"/>
            <a:ext cx="4497839" cy="1483045"/>
          </a:xfrm>
          <a:prstGeom prst="roundRect">
            <a:avLst>
              <a:gd name="adj" fmla="val 14095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rtlCol="0" anchor="t"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Участие в </a:t>
            </a:r>
            <a:r>
              <a:rPr kumimoji="0" lang="ru-RU" sz="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государственных</a:t>
            </a:r>
            <a:r>
              <a:rPr kumimoji="0" lang="ru-RU" sz="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программах по развитию сельских территорий, в том числе</a:t>
            </a:r>
            <a:r>
              <a:rPr kumimoji="0" lang="ru-RU" sz="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опорных населённых пунктов. Реализация потенциала развития через национальные проекты</a:t>
            </a: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Привлечение трудоспособного</a:t>
            </a:r>
            <a:r>
              <a:rPr kumimoji="0" lang="ru-RU" sz="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населения для работы в добывающей промышленности</a:t>
            </a: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</a:t>
            </a:r>
            <a:r>
              <a:rPr kumimoji="0" lang="ru-RU" sz="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новых туристических </a:t>
            </a:r>
            <a:r>
              <a:rPr kumimoji="0" lang="ru-RU" sz="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троп / маршрутов</a:t>
            </a: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Привлечение</a:t>
            </a:r>
            <a:r>
              <a:rPr kumimoji="0" lang="ru-RU" sz="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инвесторов. Наличие инвестиционных </a:t>
            </a:r>
            <a:r>
              <a:rPr kumimoji="0" lang="ru-RU" sz="6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площадок</a:t>
            </a: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9ABD883A-EFC6-35DE-D240-B59B4990D7D5}"/>
              </a:ext>
            </a:extLst>
          </p:cNvPr>
          <p:cNvSpPr/>
          <p:nvPr/>
        </p:nvSpPr>
        <p:spPr>
          <a:xfrm>
            <a:off x="627014" y="3931822"/>
            <a:ext cx="4497839" cy="775596"/>
          </a:xfrm>
          <a:prstGeom prst="roundRect">
            <a:avLst>
              <a:gd name="adj" fmla="val 2933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ВОЗМОЖНОСТИ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45C9FC-DD43-A155-ACAF-AB9620BABF4C}"/>
              </a:ext>
            </a:extLst>
          </p:cNvPr>
          <p:cNvSpPr txBox="1"/>
          <p:nvPr/>
        </p:nvSpPr>
        <p:spPr>
          <a:xfrm>
            <a:off x="627016" y="550177"/>
            <a:ext cx="91605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SWOT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-АНАЛИЗ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МУНИЦИПАЛЬНОГО ОКРУГА</a:t>
            </a:r>
            <a:endParaRPr lang="ru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59D9B901-9C5B-A37B-A45E-7E45DF01F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:a16="http://schemas.microsoft.com/office/drawing/2014/main" id="{9FA4BBD4-A68D-68CA-ABCF-BBAC74050F6C}"/>
              </a:ext>
            </a:extLst>
          </p:cNvPr>
          <p:cNvSpPr/>
          <p:nvPr/>
        </p:nvSpPr>
        <p:spPr>
          <a:xfrm>
            <a:off x="5300092" y="1376761"/>
            <a:ext cx="4497839" cy="775596"/>
          </a:xfrm>
          <a:prstGeom prst="roundRect">
            <a:avLst>
              <a:gd name="adj" fmla="val 29330"/>
            </a:avLst>
          </a:prstGeom>
          <a:solidFill>
            <a:srgbClr val="B1C1E4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СЛАБЫЕ СТОРОНЫ</a:t>
            </a:r>
          </a:p>
        </p:txBody>
      </p:sp>
      <p:sp>
        <p:nvSpPr>
          <p:cNvPr id="47" name="Скругленный прямоугольник 46">
            <a:extLst>
              <a:ext uri="{FF2B5EF4-FFF2-40B4-BE49-F238E27FC236}">
                <a16:creationId xmlns:a16="http://schemas.microsoft.com/office/drawing/2014/main" id="{AB96B5E7-93F1-3530-AA5E-7F1998083348}"/>
              </a:ext>
            </a:extLst>
          </p:cNvPr>
          <p:cNvSpPr/>
          <p:nvPr/>
        </p:nvSpPr>
        <p:spPr>
          <a:xfrm>
            <a:off x="5286115" y="3931822"/>
            <a:ext cx="4497839" cy="775596"/>
          </a:xfrm>
          <a:prstGeom prst="roundRect">
            <a:avLst>
              <a:gd name="adj" fmla="val 25208"/>
            </a:avLst>
          </a:prstGeom>
          <a:solidFill>
            <a:srgbClr val="B1C1E4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УГРОЗЫ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045BB5EA-11D6-9F3E-841B-D54D8484EF24}"/>
              </a:ext>
            </a:extLst>
          </p:cNvPr>
          <p:cNvSpPr/>
          <p:nvPr/>
        </p:nvSpPr>
        <p:spPr>
          <a:xfrm>
            <a:off x="627018" y="163628"/>
            <a:ext cx="976230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SWOT</a:t>
            </a:r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-анализ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70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64CC4-50C0-35C1-8698-0D4853ED8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CD3FB924-8AB7-6A1E-137F-082844CEC894}"/>
              </a:ext>
            </a:extLst>
          </p:cNvPr>
          <p:cNvSpPr/>
          <p:nvPr/>
        </p:nvSpPr>
        <p:spPr>
          <a:xfrm>
            <a:off x="640991" y="1376761"/>
            <a:ext cx="4497839" cy="775596"/>
          </a:xfrm>
          <a:prstGeom prst="roundRect">
            <a:avLst>
              <a:gd name="adj" fmla="val 27681"/>
            </a:avLst>
          </a:prstGeom>
          <a:solidFill>
            <a:srgbClr val="B1C1E4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ПРОБЛЕМЫ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376A2C-B856-AE7C-12DC-54D8672227F8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КОНТЕНТ-АНАЛИЗ СОЦИАЛЬНЬ</a:t>
            </a:r>
            <a:r>
              <a:rPr lang="en" sz="24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Х СЕТЕЙ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308776B7-918F-5E0D-26FB-CBF1FB560798}"/>
              </a:ext>
            </a:extLst>
          </p:cNvPr>
          <p:cNvSpPr/>
          <p:nvPr/>
        </p:nvSpPr>
        <p:spPr>
          <a:xfrm>
            <a:off x="627018" y="163628"/>
            <a:ext cx="2046440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контент-анализ социальных сетей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56E221D1-B30A-2AFE-728A-D448062F1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:a16="http://schemas.microsoft.com/office/drawing/2014/main" id="{F777D310-C748-0C63-7C10-94D8EB3661AE}"/>
              </a:ext>
            </a:extLst>
          </p:cNvPr>
          <p:cNvSpPr/>
          <p:nvPr/>
        </p:nvSpPr>
        <p:spPr>
          <a:xfrm>
            <a:off x="5300092" y="1376761"/>
            <a:ext cx="4497839" cy="775596"/>
          </a:xfrm>
          <a:prstGeom prst="roundRect">
            <a:avLst>
              <a:gd name="adj" fmla="val 2933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ВОЗМОЖНЫЕ РЕШЕНИЯ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F1BEE2E5-F657-D956-969C-447ADF95A286}"/>
              </a:ext>
            </a:extLst>
          </p:cNvPr>
          <p:cNvSpPr/>
          <p:nvPr/>
        </p:nvSpPr>
        <p:spPr>
          <a:xfrm>
            <a:off x="627016" y="2255994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Низкое качество жилищно-коммунальных услуг, высокий износ коммунальных сетей 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81E8849A-1800-23CB-F996-3D8C17AB8429}"/>
              </a:ext>
            </a:extLst>
          </p:cNvPr>
          <p:cNvSpPr/>
          <p:nvPr/>
        </p:nvSpPr>
        <p:spPr>
          <a:xfrm>
            <a:off x="627016" y="2848702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Загрязнение окружающей среды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(Засорённость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отдельных частей </a:t>
            </a: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района,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несвоевременный вывоз мусора)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Рисунок 10" descr="Запрещено со сплошной заливкой">
            <a:extLst>
              <a:ext uri="{FF2B5EF4-FFF2-40B4-BE49-F238E27FC236}">
                <a16:creationId xmlns:a16="http://schemas.microsoft.com/office/drawing/2014/main" id="{B454AB6E-B4B5-BED1-BCA8-ED08047E05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6289" y="2910014"/>
            <a:ext cx="360000" cy="360000"/>
          </a:xfrm>
          <a:prstGeom prst="rect">
            <a:avLst/>
          </a:prstGeom>
        </p:spPr>
      </p:pic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FE3A1F18-C8FD-662B-51A3-107A6752E754}"/>
              </a:ext>
            </a:extLst>
          </p:cNvPr>
          <p:cNvSpPr/>
          <p:nvPr/>
        </p:nvSpPr>
        <p:spPr>
          <a:xfrm>
            <a:off x="627016" y="3446490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Нехватка квалифицированных специалистов в медицинских учреждениях МО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6FF04C89-2E8D-D35E-E091-1CBE585E9E1D}"/>
              </a:ext>
            </a:extLst>
          </p:cNvPr>
          <p:cNvSpPr/>
          <p:nvPr/>
        </p:nvSpPr>
        <p:spPr>
          <a:xfrm>
            <a:off x="627016" y="4039198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зимнее время дороги не соответствуют требованиям содержания </a:t>
            </a: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(гололед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снег)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Рисунок 15" descr="Запрещено со сплошной заливкой">
            <a:extLst>
              <a:ext uri="{FF2B5EF4-FFF2-40B4-BE49-F238E27FC236}">
                <a16:creationId xmlns:a16="http://schemas.microsoft.com/office/drawing/2014/main" id="{ECB0A53F-C30E-3DCB-2F85-4C1EC9464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6289" y="4100510"/>
            <a:ext cx="360000" cy="360000"/>
          </a:xfrm>
          <a:prstGeom prst="rect">
            <a:avLst/>
          </a:prstGeom>
        </p:spPr>
      </p:pic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FA05FBE1-9402-8F92-3DD2-E40ED63E9A37}"/>
              </a:ext>
            </a:extLst>
          </p:cNvPr>
          <p:cNvSpPr/>
          <p:nvPr/>
        </p:nvSpPr>
        <p:spPr>
          <a:xfrm>
            <a:off x="5300092" y="2255994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Участие в региональных программах по капитальному ремонту и модернизации систем ЖКХ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3D89FA1C-E56D-0734-E4B3-1C3105105AF9}"/>
              </a:ext>
            </a:extLst>
          </p:cNvPr>
          <p:cNvSpPr/>
          <p:nvPr/>
        </p:nvSpPr>
        <p:spPr>
          <a:xfrm>
            <a:off x="5300092" y="2848702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Работа с региональными властями по увеличению нормативов вывоза мусора, установка дополнительных мусорных </a:t>
            </a: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урн,</a:t>
            </a:r>
            <a:r>
              <a:rPr kumimoji="0" lang="ru-RU" sz="7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контейнеров ТКО</a:t>
            </a: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проведение субботников </a:t>
            </a: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очистки </a:t>
            </a: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парков и скверов)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3" name="Рисунок 22" descr="Значок &quot;Галочка1&quot; со сплошной заливкой">
            <a:extLst>
              <a:ext uri="{FF2B5EF4-FFF2-40B4-BE49-F238E27FC236}">
                <a16:creationId xmlns:a16="http://schemas.microsoft.com/office/drawing/2014/main" id="{29F39B43-63DC-E4AA-F20E-B9165050F1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9365" y="2315684"/>
            <a:ext cx="365554" cy="365554"/>
          </a:xfrm>
          <a:prstGeom prst="rect">
            <a:avLst/>
          </a:prstGeom>
        </p:spPr>
      </p:pic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1559A64C-940D-910B-D7DC-DA4EA600BD15}"/>
              </a:ext>
            </a:extLst>
          </p:cNvPr>
          <p:cNvSpPr/>
          <p:nvPr/>
        </p:nvSpPr>
        <p:spPr>
          <a:xfrm>
            <a:off x="5300092" y="3446490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Содействие со стороны администрации в релокации медицинских работников              из других населенных пунктов 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3E84339A-1D2E-CD19-437A-044A78023A7F}"/>
              </a:ext>
            </a:extLst>
          </p:cNvPr>
          <p:cNvSpPr/>
          <p:nvPr/>
        </p:nvSpPr>
        <p:spPr>
          <a:xfrm>
            <a:off x="5300092" y="4039198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Увеличение нормативов вывоза снега и увеличение рейдов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снегоочистительной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техники 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7" name="Рисунок 26" descr="Значок &quot;Галочка1&quot; со сплошной заливкой">
            <a:extLst>
              <a:ext uri="{FF2B5EF4-FFF2-40B4-BE49-F238E27FC236}">
                <a16:creationId xmlns:a16="http://schemas.microsoft.com/office/drawing/2014/main" id="{DA1F02B2-CAFF-19BA-A6BA-8D123B274B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9365" y="3506180"/>
            <a:ext cx="365554" cy="365554"/>
          </a:xfrm>
          <a:prstGeom prst="rect">
            <a:avLst/>
          </a:prstGeom>
        </p:spPr>
      </p:pic>
      <p:pic>
        <p:nvPicPr>
          <p:cNvPr id="28" name="Рисунок 27" descr="Значок &quot;Галочка1&quot; со сплошной заливкой">
            <a:extLst>
              <a:ext uri="{FF2B5EF4-FFF2-40B4-BE49-F238E27FC236}">
                <a16:creationId xmlns:a16="http://schemas.microsoft.com/office/drawing/2014/main" id="{85462B39-EF11-EA46-289D-5EBB43E6F5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9365" y="2910014"/>
            <a:ext cx="365554" cy="365554"/>
          </a:xfrm>
          <a:prstGeom prst="rect">
            <a:avLst/>
          </a:prstGeom>
        </p:spPr>
      </p:pic>
      <p:pic>
        <p:nvPicPr>
          <p:cNvPr id="29" name="Рисунок 28" descr="Значок &quot;Галочка1&quot; со сплошной заливкой">
            <a:extLst>
              <a:ext uri="{FF2B5EF4-FFF2-40B4-BE49-F238E27FC236}">
                <a16:creationId xmlns:a16="http://schemas.microsoft.com/office/drawing/2014/main" id="{8B855E88-6DC5-EE47-647D-DB802E96A0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3811" y="4100510"/>
            <a:ext cx="365554" cy="365554"/>
          </a:xfrm>
          <a:prstGeom prst="rect">
            <a:avLst/>
          </a:prstGeom>
        </p:spPr>
      </p:pic>
      <p:pic>
        <p:nvPicPr>
          <p:cNvPr id="30" name="Рисунок 29" descr="Запрещено со сплошной заливкой">
            <a:extLst>
              <a:ext uri="{FF2B5EF4-FFF2-40B4-BE49-F238E27FC236}">
                <a16:creationId xmlns:a16="http://schemas.microsoft.com/office/drawing/2014/main" id="{E8398B5E-1749-E9AB-1494-2AACEE23D0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6289" y="2321238"/>
            <a:ext cx="360000" cy="360000"/>
          </a:xfrm>
          <a:prstGeom prst="rect">
            <a:avLst/>
          </a:prstGeom>
        </p:spPr>
      </p:pic>
      <p:pic>
        <p:nvPicPr>
          <p:cNvPr id="31" name="Рисунок 30" descr="Запрещено со сплошной заливкой">
            <a:extLst>
              <a:ext uri="{FF2B5EF4-FFF2-40B4-BE49-F238E27FC236}">
                <a16:creationId xmlns:a16="http://schemas.microsoft.com/office/drawing/2014/main" id="{DC3542D5-CCD7-BCAF-4A69-DB03F31F7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6289" y="3506180"/>
            <a:ext cx="360000" cy="360000"/>
          </a:xfrm>
          <a:prstGeom prst="rect">
            <a:avLst/>
          </a:prstGeom>
        </p:spPr>
      </p:pic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74C0EE43-459F-6637-F83C-7A653C502FBB}"/>
              </a:ext>
            </a:extLst>
          </p:cNvPr>
          <p:cNvSpPr/>
          <p:nvPr/>
        </p:nvSpPr>
        <p:spPr>
          <a:xfrm>
            <a:off x="627016" y="4631906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Плохое состояние дорожного покрытия в некоторых частях МО                                         (в т.ч. отсутствие освещения) 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Рисунок 6" descr="Запрещено со сплошной заливкой">
            <a:extLst>
              <a:ext uri="{FF2B5EF4-FFF2-40B4-BE49-F238E27FC236}">
                <a16:creationId xmlns:a16="http://schemas.microsoft.com/office/drawing/2014/main" id="{B73F04C0-8A1A-A79B-FEFA-AA17BC8700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6289" y="4693218"/>
            <a:ext cx="360000" cy="360000"/>
          </a:xfrm>
          <a:prstGeom prst="rect">
            <a:avLst/>
          </a:prstGeom>
        </p:spPr>
      </p:pic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F5F73F42-371F-2F34-62E2-F9986F8AEC49}"/>
              </a:ext>
            </a:extLst>
          </p:cNvPr>
          <p:cNvSpPr/>
          <p:nvPr/>
        </p:nvSpPr>
        <p:spPr>
          <a:xfrm>
            <a:off x="5300092" y="4631906"/>
            <a:ext cx="4511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Участие в государственных программах по финансированию проектов ремонта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модернизации дорожной инфраструктуры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Рисунок 9" descr="Значок &quot;Галочка1&quot; со сплошной заливкой">
            <a:extLst>
              <a:ext uri="{FF2B5EF4-FFF2-40B4-BE49-F238E27FC236}">
                <a16:creationId xmlns:a16="http://schemas.microsoft.com/office/drawing/2014/main" id="{686A0464-D52B-308D-837B-C0AE780D82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3811" y="4693218"/>
            <a:ext cx="365554" cy="36555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6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EEF58-47AC-931A-25DB-180ECDDCC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E9B03B-BE87-3304-E369-A5ACD1EC2E2A}"/>
              </a:ext>
            </a:extLst>
          </p:cNvPr>
          <p:cNvSpPr txBox="1"/>
          <p:nvPr/>
        </p:nvSpPr>
        <p:spPr>
          <a:xfrm>
            <a:off x="627016" y="550177"/>
            <a:ext cx="91605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ОРГАНИЗАЦИОННЫЕ ПРОБЛЕМЫ, 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ПРЕПЯТСТВУЮЩИЕ РАЗВИТИЮ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09002972-2A83-B7CB-3C33-9226D2D723D3}"/>
              </a:ext>
            </a:extLst>
          </p:cNvPr>
          <p:cNvSpPr/>
          <p:nvPr/>
        </p:nvSpPr>
        <p:spPr>
          <a:xfrm>
            <a:off x="627017" y="163628"/>
            <a:ext cx="176995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организационные проблемы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5089B419-1364-9E3C-8921-876ED03EC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Скругленный прямоугольник 138">
            <a:extLst>
              <a:ext uri="{FF2B5EF4-FFF2-40B4-BE49-F238E27FC236}">
                <a16:creationId xmlns:a16="http://schemas.microsoft.com/office/drawing/2014/main" id="{56F40B34-93FA-6F53-6EDD-80B8615C98D9}"/>
              </a:ext>
            </a:extLst>
          </p:cNvPr>
          <p:cNvSpPr/>
          <p:nvPr/>
        </p:nvSpPr>
        <p:spPr>
          <a:xfrm>
            <a:off x="627014" y="3429000"/>
            <a:ext cx="1710000" cy="864000"/>
          </a:xfrm>
          <a:prstGeom prst="roundRect">
            <a:avLst>
              <a:gd name="adj" fmla="val 25638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высокий износ сетей теплоснабжения, водоснабжения</a:t>
            </a:r>
          </a:p>
          <a:p>
            <a:pPr algn="ctr"/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водоотведения 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5" name="Скругленный прямоугольник 144">
            <a:extLst>
              <a:ext uri="{FF2B5EF4-FFF2-40B4-BE49-F238E27FC236}">
                <a16:creationId xmlns:a16="http://schemas.microsoft.com/office/drawing/2014/main" id="{A2D1DDE9-57E1-D977-7E4B-DD9915958E57}"/>
              </a:ext>
            </a:extLst>
          </p:cNvPr>
          <p:cNvSpPr/>
          <p:nvPr/>
        </p:nvSpPr>
        <p:spPr>
          <a:xfrm>
            <a:off x="4352306" y="1359334"/>
            <a:ext cx="1710000" cy="864000"/>
          </a:xfrm>
          <a:prstGeom prst="roundRect">
            <a:avLst>
              <a:gd name="adj" fmla="val 25638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большой </a:t>
            </a:r>
            <a:r>
              <a:rPr lang="ru-RU" sz="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объём </a:t>
            </a:r>
            <a:r>
              <a:rPr lang="ru-RU" sz="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бюрократических вопросов при реализации </a:t>
            </a:r>
            <a:r>
              <a:rPr lang="ru-RU" sz="7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инвестиционных проектов</a:t>
            </a:r>
            <a:endParaRPr lang="ru-ID" sz="7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Скругленный прямоугольник 152">
            <a:extLst>
              <a:ext uri="{FF2B5EF4-FFF2-40B4-BE49-F238E27FC236}">
                <a16:creationId xmlns:a16="http://schemas.microsoft.com/office/drawing/2014/main" id="{5EBD4C2A-6D2C-D942-EEC0-ACB5C398F013}"/>
              </a:ext>
            </a:extLst>
          </p:cNvPr>
          <p:cNvSpPr/>
          <p:nvPr/>
        </p:nvSpPr>
        <p:spPr>
          <a:xfrm>
            <a:off x="2484354" y="3442776"/>
            <a:ext cx="1710000" cy="864000"/>
          </a:xfrm>
          <a:prstGeom prst="roundRect">
            <a:avLst>
              <a:gd name="adj" fmla="val 25638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ID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инженерная инфраструктура</a:t>
            </a:r>
            <a:endParaRPr lang="ru-ID" b="1" dirty="0">
              <a:solidFill>
                <a:srgbClr val="B9B9B9"/>
              </a:solidFill>
            </a:endParaRPr>
          </a:p>
        </p:txBody>
      </p:sp>
      <p:sp>
        <p:nvSpPr>
          <p:cNvPr id="155" name="Скругленный прямоугольник 154">
            <a:extLst>
              <a:ext uri="{FF2B5EF4-FFF2-40B4-BE49-F238E27FC236}">
                <a16:creationId xmlns:a16="http://schemas.microsoft.com/office/drawing/2014/main" id="{00EB3BFF-115F-6D98-566B-64A8DA706088}"/>
              </a:ext>
            </a:extLst>
          </p:cNvPr>
          <p:cNvSpPr/>
          <p:nvPr/>
        </p:nvSpPr>
        <p:spPr>
          <a:xfrm>
            <a:off x="3486694" y="5470230"/>
            <a:ext cx="1710000" cy="864000"/>
          </a:xfrm>
          <a:prstGeom prst="roundRect">
            <a:avLst>
              <a:gd name="adj" fmla="val 25638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нехватка рабочих </a:t>
            </a: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кадров</a:t>
            </a:r>
            <a:endParaRPr kumimoji="0" lang="ru-RU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8" name="Скругленный прямоугольник 157">
            <a:extLst>
              <a:ext uri="{FF2B5EF4-FFF2-40B4-BE49-F238E27FC236}">
                <a16:creationId xmlns:a16="http://schemas.microsoft.com/office/drawing/2014/main" id="{8DB03B7F-92D2-CA89-A77D-CA2007C69FE3}"/>
              </a:ext>
            </a:extLst>
          </p:cNvPr>
          <p:cNvSpPr/>
          <p:nvPr/>
        </p:nvSpPr>
        <p:spPr>
          <a:xfrm>
            <a:off x="4341694" y="2432825"/>
            <a:ext cx="1710000" cy="864000"/>
          </a:xfrm>
          <a:prstGeom prst="roundRect">
            <a:avLst>
              <a:gd name="adj" fmla="val 25638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ID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бюрократические </a:t>
            </a: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</a:t>
            </a:r>
            <a:r>
              <a:rPr kumimoji="0" lang="ru-ID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роблемы</a:t>
            </a:r>
            <a:endParaRPr kumimoji="0" lang="ru-ID" sz="1800" b="1" i="0" u="none" strike="noStrike" kern="1200" cap="none" spc="0" normalizeH="0" baseline="0" noProof="0" dirty="0">
              <a:ln>
                <a:noFill/>
              </a:ln>
              <a:solidFill>
                <a:srgbClr val="B9B9B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9" name="Скругленный прямоугольник 158">
            <a:extLst>
              <a:ext uri="{FF2B5EF4-FFF2-40B4-BE49-F238E27FC236}">
                <a16:creationId xmlns:a16="http://schemas.microsoft.com/office/drawing/2014/main" id="{19CD27D8-95D2-A274-3620-D7873362DF03}"/>
              </a:ext>
            </a:extLst>
          </p:cNvPr>
          <p:cNvSpPr/>
          <p:nvPr/>
        </p:nvSpPr>
        <p:spPr>
          <a:xfrm>
            <a:off x="4341694" y="3446552"/>
            <a:ext cx="1710000" cy="864000"/>
          </a:xfrm>
          <a:prstGeom prst="roundRect">
            <a:avLst>
              <a:gd name="adj" fmla="val 25638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ID" sz="1100" b="1" dirty="0">
                <a:latin typeface="Arial" panose="020B0604020202020204" pitchFamily="34" charset="0"/>
                <a:cs typeface="Arial" panose="020B0604020202020204" pitchFamily="34" charset="0"/>
              </a:rPr>
              <a:t>ключевые направления</a:t>
            </a:r>
          </a:p>
        </p:txBody>
      </p:sp>
      <p:sp>
        <p:nvSpPr>
          <p:cNvPr id="160" name="Скругленный прямоугольник 159">
            <a:extLst>
              <a:ext uri="{FF2B5EF4-FFF2-40B4-BE49-F238E27FC236}">
                <a16:creationId xmlns:a16="http://schemas.microsoft.com/office/drawing/2014/main" id="{B845E215-0281-A9B4-EE5E-58E1C7DCEBDF}"/>
              </a:ext>
            </a:extLst>
          </p:cNvPr>
          <p:cNvSpPr/>
          <p:nvPr/>
        </p:nvSpPr>
        <p:spPr>
          <a:xfrm>
            <a:off x="4341694" y="4460279"/>
            <a:ext cx="1710000" cy="864000"/>
          </a:xfrm>
          <a:prstGeom prst="roundRect">
            <a:avLst>
              <a:gd name="adj" fmla="val 25638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ID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кадровые проблемы</a:t>
            </a:r>
            <a:endParaRPr kumimoji="0" lang="ru-ID" sz="1800" b="1" i="0" u="none" strike="noStrike" kern="1200" cap="none" spc="0" normalizeH="0" baseline="0" noProof="0" dirty="0">
              <a:ln>
                <a:noFill/>
              </a:ln>
              <a:solidFill>
                <a:srgbClr val="B9B9B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1" name="Скругленный прямоугольник 160">
            <a:extLst>
              <a:ext uri="{FF2B5EF4-FFF2-40B4-BE49-F238E27FC236}">
                <a16:creationId xmlns:a16="http://schemas.microsoft.com/office/drawing/2014/main" id="{866BCB57-B8E4-574B-9073-E87633F936EE}"/>
              </a:ext>
            </a:extLst>
          </p:cNvPr>
          <p:cNvSpPr/>
          <p:nvPr/>
        </p:nvSpPr>
        <p:spPr>
          <a:xfrm>
            <a:off x="5344034" y="5474006"/>
            <a:ext cx="1710000" cy="864000"/>
          </a:xfrm>
          <a:prstGeom prst="roundRect">
            <a:avLst>
              <a:gd name="adj" fmla="val 25638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отток населения </a:t>
            </a:r>
          </a:p>
          <a:p>
            <a:pPr algn="ctr"/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крупные города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5" name="Скругленный прямоугольник 164">
            <a:extLst>
              <a:ext uri="{FF2B5EF4-FFF2-40B4-BE49-F238E27FC236}">
                <a16:creationId xmlns:a16="http://schemas.microsoft.com/office/drawing/2014/main" id="{21378D77-1BB4-D404-B2C9-85AB3840D2E5}"/>
              </a:ext>
            </a:extLst>
          </p:cNvPr>
          <p:cNvSpPr/>
          <p:nvPr/>
        </p:nvSpPr>
        <p:spPr>
          <a:xfrm>
            <a:off x="6199034" y="3460328"/>
            <a:ext cx="1710000" cy="864000"/>
          </a:xfrm>
          <a:prstGeom prst="roundRect">
            <a:avLst>
              <a:gd name="adj" fmla="val 25638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ID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технические проблемы</a:t>
            </a:r>
            <a:endParaRPr kumimoji="0" lang="ru-ID" sz="1800" b="1" i="0" u="none" strike="noStrike" kern="1200" cap="none" spc="0" normalizeH="0" baseline="0" noProof="0" dirty="0">
              <a:ln>
                <a:noFill/>
              </a:ln>
              <a:solidFill>
                <a:srgbClr val="B9B9B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1" name="Скругленный прямоугольник 170">
            <a:extLst>
              <a:ext uri="{FF2B5EF4-FFF2-40B4-BE49-F238E27FC236}">
                <a16:creationId xmlns:a16="http://schemas.microsoft.com/office/drawing/2014/main" id="{093EBC96-1DBE-96F7-5270-7960EF465678}"/>
              </a:ext>
            </a:extLst>
          </p:cNvPr>
          <p:cNvSpPr/>
          <p:nvPr/>
        </p:nvSpPr>
        <p:spPr>
          <a:xfrm>
            <a:off x="8056372" y="3460328"/>
            <a:ext cx="1710000" cy="864000"/>
          </a:xfrm>
          <a:prstGeom prst="roundRect">
            <a:avLst>
              <a:gd name="adj" fmla="val 25638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72000" rtlCol="0" anchor="ctr"/>
          <a:lstStyle/>
          <a:p>
            <a:pPr algn="ctr"/>
            <a:r>
              <a:rPr kumimoji="0" lang="ru-RU" sz="700" b="1" i="0" u="none" strike="noStrike" kern="1200" cap="none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отсутствие эффективной </a:t>
            </a:r>
          </a:p>
          <a:p>
            <a:pPr algn="ctr"/>
            <a:r>
              <a:rPr kumimoji="0" lang="ru-RU" sz="700" b="1" i="0" u="none" strike="noStrike" kern="1200" cap="none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коммуникации между </a:t>
            </a:r>
            <a:r>
              <a:rPr kumimoji="0" lang="ru-RU" sz="700" b="1" i="0" u="none" strike="noStrike" kern="1200" cap="none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представителями крупного бизнеса и </a:t>
            </a:r>
            <a:r>
              <a:rPr kumimoji="0" lang="ru-RU" sz="700" b="1" i="0" u="none" strike="noStrike" kern="1200" cap="none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администрацией </a:t>
            </a:r>
            <a:r>
              <a:rPr kumimoji="0" lang="ru-RU" sz="700" b="1" i="0" u="none" strike="noStrike" kern="1200" cap="none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</a:t>
            </a:r>
            <a:endParaRPr kumimoji="0" lang="ru-RU" sz="700" b="1" i="0" u="none" strike="noStrike" kern="1200" cap="none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93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685A8-F7C3-F2BF-A0EF-3322004B2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902F0FF8-D7BC-5A90-66F8-7107F873E6F7}"/>
              </a:ext>
            </a:extLst>
          </p:cNvPr>
          <p:cNvSpPr/>
          <p:nvPr/>
        </p:nvSpPr>
        <p:spPr>
          <a:xfrm>
            <a:off x="627015" y="1956987"/>
            <a:ext cx="9136387" cy="3672560"/>
          </a:xfrm>
          <a:prstGeom prst="roundRect">
            <a:avLst>
              <a:gd name="adj" fmla="val 6624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85" name="Скругленный прямоугольник 84">
            <a:extLst>
              <a:ext uri="{FF2B5EF4-FFF2-40B4-BE49-F238E27FC236}">
                <a16:creationId xmlns:a16="http://schemas.microsoft.com/office/drawing/2014/main" id="{B60799F1-804E-364B-47D8-EDF6921D55E8}"/>
              </a:ext>
            </a:extLst>
          </p:cNvPr>
          <p:cNvSpPr/>
          <p:nvPr/>
        </p:nvSpPr>
        <p:spPr>
          <a:xfrm>
            <a:off x="627016" y="1401546"/>
            <a:ext cx="9136399" cy="1152811"/>
          </a:xfrm>
          <a:prstGeom prst="roundRect">
            <a:avLst>
              <a:gd name="adj" fmla="val 22226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01194-F58F-7977-B5EA-4F2AA6D97899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ТОП-ДЕЙСТВИЯ АДМИНИСТРАЦИИ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543EF462-B3DD-138C-ECBD-CF021C82966A}"/>
              </a:ext>
            </a:extLst>
          </p:cNvPr>
          <p:cNvSpPr/>
          <p:nvPr/>
        </p:nvSpPr>
        <p:spPr>
          <a:xfrm>
            <a:off x="627017" y="163628"/>
            <a:ext cx="1821215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ТОП-действия администрации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EFA8711-2121-28E9-9943-5434821F3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796552C-74FE-ED3B-7943-D91A8138EC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100568"/>
              </p:ext>
            </p:extLst>
          </p:nvPr>
        </p:nvGraphicFramePr>
        <p:xfrm>
          <a:off x="627015" y="1376759"/>
          <a:ext cx="9136391" cy="4103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7862">
                  <a:extLst>
                    <a:ext uri="{9D8B030D-6E8A-4147-A177-3AD203B41FA5}">
                      <a16:colId xmlns:a16="http://schemas.microsoft.com/office/drawing/2014/main" val="3163916451"/>
                    </a:ext>
                  </a:extLst>
                </a:gridCol>
                <a:gridCol w="3087329">
                  <a:extLst>
                    <a:ext uri="{9D8B030D-6E8A-4147-A177-3AD203B41FA5}">
                      <a16:colId xmlns:a16="http://schemas.microsoft.com/office/drawing/2014/main" val="2399887350"/>
                    </a:ext>
                  </a:extLst>
                </a:gridCol>
                <a:gridCol w="806240">
                  <a:extLst>
                    <a:ext uri="{9D8B030D-6E8A-4147-A177-3AD203B41FA5}">
                      <a16:colId xmlns:a16="http://schemas.microsoft.com/office/drawing/2014/main" val="223652072"/>
                    </a:ext>
                  </a:extLst>
                </a:gridCol>
                <a:gridCol w="806240">
                  <a:extLst>
                    <a:ext uri="{9D8B030D-6E8A-4147-A177-3AD203B41FA5}">
                      <a16:colId xmlns:a16="http://schemas.microsoft.com/office/drawing/2014/main" val="4045926532"/>
                    </a:ext>
                  </a:extLst>
                </a:gridCol>
                <a:gridCol w="806240">
                  <a:extLst>
                    <a:ext uri="{9D8B030D-6E8A-4147-A177-3AD203B41FA5}">
                      <a16:colId xmlns:a16="http://schemas.microsoft.com/office/drawing/2014/main" val="3825271456"/>
                    </a:ext>
                  </a:extLst>
                </a:gridCol>
                <a:gridCol w="806240">
                  <a:extLst>
                    <a:ext uri="{9D8B030D-6E8A-4147-A177-3AD203B41FA5}">
                      <a16:colId xmlns:a16="http://schemas.microsoft.com/office/drawing/2014/main" val="4168060387"/>
                    </a:ext>
                  </a:extLst>
                </a:gridCol>
                <a:gridCol w="806240">
                  <a:extLst>
                    <a:ext uri="{9D8B030D-6E8A-4147-A177-3AD203B41FA5}">
                      <a16:colId xmlns:a16="http://schemas.microsoft.com/office/drawing/2014/main" val="4156422326"/>
                    </a:ext>
                  </a:extLst>
                </a:gridCol>
              </a:tblGrid>
              <a:tr h="791896">
                <a:tc>
                  <a:txBody>
                    <a:bodyPr/>
                    <a:lstStyle/>
                    <a:p>
                      <a:pPr algn="ctr"/>
                      <a:r>
                        <a:rPr lang="ru-RU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СФЕРА</a:t>
                      </a:r>
                      <a:endParaRPr lang="ru-ID" sz="7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ID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ДЕЙСТВИЯ АДМИНИСТРАЦИИ</a:t>
                      </a: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ID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ОЧЕРЁДНОСТЬ</a:t>
                      </a:r>
                    </a:p>
                  </a:txBody>
                  <a:tcPr marL="0" marR="0" marT="216000" marB="21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ID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ВАЖНОСТЬ</a:t>
                      </a:r>
                      <a:r>
                        <a:rPr lang="en-US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endParaRPr lang="ru-ID" sz="7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6000" marB="21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</a:t>
                      </a:r>
                      <a:r>
                        <a:rPr lang="en-US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</a:t>
                      </a:r>
                      <a:endParaRPr lang="ru-ID" sz="7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6000" marB="21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ВРЕМЯ</a:t>
                      </a:r>
                      <a:r>
                        <a:rPr lang="en-US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</a:t>
                      </a:r>
                      <a:endParaRPr lang="ru-ID" sz="7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6000" marB="21600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ИТОГОВЫЙ </a:t>
                      </a:r>
                    </a:p>
                    <a:p>
                      <a:pPr algn="ctr"/>
                      <a:r>
                        <a:rPr lang="ru-RU" sz="7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БАЛЛ</a:t>
                      </a:r>
                      <a:endParaRPr lang="ru-ID" sz="7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6000" marB="21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895412"/>
                  </a:ext>
                </a:extLst>
              </a:tr>
              <a:tr h="411071">
                <a:tc rowSpan="2"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Нивелирование угрозы выбора инвестором другого муниципального образования </a:t>
                      </a:r>
                      <a:endParaRPr lang="ru-ID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14400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Использование буклетов и других информационных материалов для презентации сильных сторон и возможностей МО перед потенциальными инвесторами</a:t>
                      </a:r>
                      <a:endParaRPr lang="ru-ID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10800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ID" sz="900" b="1" i="0" dirty="0">
                          <a:solidFill>
                            <a:srgbClr val="4756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ТОП-1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ID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ID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rgbClr val="4756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ID" sz="900" b="1" i="0" dirty="0">
                        <a:solidFill>
                          <a:srgbClr val="4756A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925131"/>
                  </a:ext>
                </a:extLst>
              </a:tr>
              <a:tr h="433674">
                <a:tc vMerge="1">
                  <a:txBody>
                    <a:bodyPr/>
                    <a:lstStyle/>
                    <a:p>
                      <a:endParaRPr lang="ru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Развитие каналов информирования: модернизация сайта, использование профильных ресурсов для информирования               о площадках, публикация рекламных и иных материалов                  на популярных интернет-ресурсах </a:t>
                      </a:r>
                      <a:endParaRPr lang="ru-ID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10800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ID" sz="900" b="1" i="0" dirty="0">
                          <a:solidFill>
                            <a:srgbClr val="B1C1E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ТОП-2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ID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7028609"/>
                  </a:ext>
                </a:extLst>
              </a:tr>
              <a:tr h="411071">
                <a:tc rowSpan="2">
                  <a:txBody>
                    <a:bodyPr/>
                    <a:lstStyle/>
                    <a:p>
                      <a:pPr algn="l"/>
                      <a:r>
                        <a:rPr lang="ru-RU" sz="900" b="1" i="0" spc="-1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Кадровые проблемы </a:t>
                      </a:r>
                      <a:endParaRPr lang="ru-ID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144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Организация регулярных встреч и мастер-классов предприятий      со школьниками для популяризации рабочих специальностей</a:t>
                      </a:r>
                      <a:endParaRPr lang="ru-ID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10800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ID" sz="900" b="1" i="0" dirty="0">
                          <a:solidFill>
                            <a:srgbClr val="4756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ТОП-1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ID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rgbClr val="4756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ID" sz="900" b="1" i="0" dirty="0">
                        <a:solidFill>
                          <a:srgbClr val="4756A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548693"/>
                  </a:ext>
                </a:extLst>
              </a:tr>
              <a:tr h="411071">
                <a:tc vMerge="1">
                  <a:txBody>
                    <a:bodyPr/>
                    <a:lstStyle/>
                    <a:p>
                      <a:endParaRPr lang="ru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Содействие в релокации работников из других населенных пунктов </a:t>
                      </a:r>
                    </a:p>
                  </a:txBody>
                  <a:tcPr marL="180000" marR="10800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ID" sz="900" b="1" i="0" dirty="0">
                          <a:solidFill>
                            <a:srgbClr val="B1C1E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ТОП-2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ID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5506195"/>
                  </a:ext>
                </a:extLst>
              </a:tr>
              <a:tr h="411071">
                <a:tc rowSpan="2">
                  <a:txBody>
                    <a:bodyPr/>
                    <a:lstStyle/>
                    <a:p>
                      <a:pPr algn="l"/>
                      <a:r>
                        <a:rPr lang="ru-RU" sz="900" b="1" i="0" spc="-1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Развитие туризма</a:t>
                      </a:r>
                      <a:endParaRPr lang="ru-ID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144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Привлечение крупных предприятий для участия в </a:t>
                      </a:r>
                      <a:r>
                        <a:rPr lang="ru-RU" sz="7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сельском</a:t>
                      </a:r>
                      <a:r>
                        <a:rPr lang="ru-RU" sz="7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7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туризме </a:t>
                      </a:r>
                      <a:r>
                        <a:rPr lang="ru-RU" sz="7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помощь в разработке маршрутов со стороны администрации </a:t>
                      </a:r>
                      <a:endParaRPr lang="ru-ID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10800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ID" sz="900" b="1" i="0" dirty="0">
                          <a:solidFill>
                            <a:srgbClr val="4756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ТОП-1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ID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rgbClr val="4756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ID" sz="900" b="1" i="0" dirty="0">
                        <a:solidFill>
                          <a:srgbClr val="4756A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485187"/>
                  </a:ext>
                </a:extLst>
              </a:tr>
              <a:tr h="411071">
                <a:tc vMerge="1">
                  <a:txBody>
                    <a:bodyPr/>
                    <a:lstStyle/>
                    <a:p>
                      <a:endParaRPr lang="ru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Организация ежегодных фестивалей с целью сохранения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развития культурного наследия округа </a:t>
                      </a:r>
                      <a:endParaRPr lang="ru-ID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10800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ID" sz="900" b="1" i="0" dirty="0">
                          <a:solidFill>
                            <a:srgbClr val="B1C1E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ТОП-2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ID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ID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ID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584461"/>
                  </a:ext>
                </a:extLst>
              </a:tr>
              <a:tr h="411071">
                <a:tc rowSpan="2"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Развитие предпринимательства </a:t>
                      </a:r>
                      <a:endParaRPr lang="ru-ID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144000" marT="0" marB="0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Регулярная рассылка информации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 мерах поддержки со стороны администрации </a:t>
                      </a:r>
                      <a:endParaRPr lang="ru-ID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10800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ID" sz="900" b="1" i="0" dirty="0">
                          <a:solidFill>
                            <a:srgbClr val="4756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ТОП-1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ID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ID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ID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rgbClr val="4756A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ID" sz="900" b="1" i="0" dirty="0">
                        <a:solidFill>
                          <a:srgbClr val="4756A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837612"/>
                  </a:ext>
                </a:extLst>
              </a:tr>
              <a:tr h="411071">
                <a:tc vMerge="1">
                  <a:txBody>
                    <a:bodyPr/>
                    <a:lstStyle/>
                    <a:p>
                      <a:endParaRPr lang="ru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Активная работа с </a:t>
                      </a:r>
                      <a:r>
                        <a:rPr lang="ru-RU" sz="7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Фондом</a:t>
                      </a:r>
                      <a:r>
                        <a:rPr lang="ru-RU" sz="7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развития Республики Хакасия </a:t>
                      </a:r>
                      <a:r>
                        <a:rPr lang="ru-RU" sz="7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</a:t>
                      </a:r>
                      <a:r>
                        <a:rPr lang="ru-RU" sz="7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проявление инициативы по созданию новых проектов и привлечению инвесторов </a:t>
                      </a:r>
                      <a:endParaRPr lang="ru-ID" sz="7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10800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ID" sz="900" b="1" i="0" dirty="0">
                          <a:solidFill>
                            <a:srgbClr val="B1C1E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ТОП-2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ID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54834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2932AFF-147C-5FDA-DA20-2C7ABF841BA5}"/>
              </a:ext>
            </a:extLst>
          </p:cNvPr>
          <p:cNvSpPr txBox="1"/>
          <p:nvPr/>
        </p:nvSpPr>
        <p:spPr>
          <a:xfrm>
            <a:off x="632590" y="6365207"/>
            <a:ext cx="2468830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600" i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*5-наибольшая важность, 1-наименьшая важность</a:t>
            </a:r>
            <a:endParaRPr lang="ru-ID" sz="600" i="1" dirty="0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4454FF-6D6D-90E8-E247-1CEA8F55051C}"/>
              </a:ext>
            </a:extLst>
          </p:cNvPr>
          <p:cNvSpPr txBox="1"/>
          <p:nvPr/>
        </p:nvSpPr>
        <p:spPr>
          <a:xfrm>
            <a:off x="2738475" y="6361827"/>
            <a:ext cx="3120999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600" i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**5-наименьшая стоимость/время, 1-наибольшая стоимость/время </a:t>
            </a:r>
            <a:endParaRPr lang="ru-ID" sz="600" i="1" dirty="0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 descr="Щит со сплошной заливкой">
            <a:extLst>
              <a:ext uri="{FF2B5EF4-FFF2-40B4-BE49-F238E27FC236}">
                <a16:creationId xmlns:a16="http://schemas.microsoft.com/office/drawing/2014/main" id="{E30D36B0-2FC1-76F1-1183-CBEA4971E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3252" y="2344078"/>
            <a:ext cx="360000" cy="360000"/>
          </a:xfrm>
          <a:prstGeom prst="rect">
            <a:avLst/>
          </a:prstGeom>
        </p:spPr>
      </p:pic>
      <p:pic>
        <p:nvPicPr>
          <p:cNvPr id="14" name="Рисунок 13" descr="Портфель со сплошной заливкой">
            <a:extLst>
              <a:ext uri="{FF2B5EF4-FFF2-40B4-BE49-F238E27FC236}">
                <a16:creationId xmlns:a16="http://schemas.microsoft.com/office/drawing/2014/main" id="{28B91FD6-9663-B8E1-51F5-BE4E4F3AB1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3252" y="4863994"/>
            <a:ext cx="360000" cy="360000"/>
          </a:xfrm>
          <a:prstGeom prst="rect">
            <a:avLst/>
          </a:prstGeom>
        </p:spPr>
      </p:pic>
      <p:pic>
        <p:nvPicPr>
          <p:cNvPr id="15" name="Рисунок 14" descr="Отменить подписку со сплошной заливкой">
            <a:extLst>
              <a:ext uri="{FF2B5EF4-FFF2-40B4-BE49-F238E27FC236}">
                <a16:creationId xmlns:a16="http://schemas.microsoft.com/office/drawing/2014/main" id="{00D33911-5205-12C3-2F51-5E9A779E98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3252" y="3229494"/>
            <a:ext cx="360000" cy="360000"/>
          </a:xfrm>
          <a:prstGeom prst="rect">
            <a:avLst/>
          </a:prstGeom>
        </p:spPr>
      </p:pic>
      <p:pic>
        <p:nvPicPr>
          <p:cNvPr id="16" name="Рисунок 15" descr="Камера со сплошной заливкой">
            <a:extLst>
              <a:ext uri="{FF2B5EF4-FFF2-40B4-BE49-F238E27FC236}">
                <a16:creationId xmlns:a16="http://schemas.microsoft.com/office/drawing/2014/main" id="{9DF8632B-D878-E41E-A5A6-AD86220689A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3252" y="4046744"/>
            <a:ext cx="360000" cy="360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3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Местное самоуправление Балахнинского муниципального округа | Официальный  сайт Правительства Нижегородской области">
            <a:extLst>
              <a:ext uri="{FF2B5EF4-FFF2-40B4-BE49-F238E27FC236}">
                <a16:creationId xmlns:a16="http://schemas.microsoft.com/office/drawing/2014/main" id="{27ADD95D-5C91-58E1-5040-4A8B960DBC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B1C1E4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2667" r="4954" b="8247"/>
          <a:stretch/>
        </p:blipFill>
        <p:spPr bwMode="auto">
          <a:xfrm>
            <a:off x="7634135" y="1256553"/>
            <a:ext cx="2153464" cy="2896381"/>
          </a:xfrm>
          <a:custGeom>
            <a:avLst/>
            <a:gdLst>
              <a:gd name="connsiteX0" fmla="*/ 222517 w 2153464"/>
              <a:gd name="connsiteY0" fmla="*/ 0 h 2896381"/>
              <a:gd name="connsiteX1" fmla="*/ 1930947 w 2153464"/>
              <a:gd name="connsiteY1" fmla="*/ 0 h 2896381"/>
              <a:gd name="connsiteX2" fmla="*/ 2153464 w 2153464"/>
              <a:gd name="connsiteY2" fmla="*/ 222517 h 2896381"/>
              <a:gd name="connsiteX3" fmla="*/ 2153464 w 2153464"/>
              <a:gd name="connsiteY3" fmla="*/ 2673864 h 2896381"/>
              <a:gd name="connsiteX4" fmla="*/ 1930947 w 2153464"/>
              <a:gd name="connsiteY4" fmla="*/ 2896381 h 2896381"/>
              <a:gd name="connsiteX5" fmla="*/ 222517 w 2153464"/>
              <a:gd name="connsiteY5" fmla="*/ 2896381 h 2896381"/>
              <a:gd name="connsiteX6" fmla="*/ 0 w 2153464"/>
              <a:gd name="connsiteY6" fmla="*/ 2673864 h 2896381"/>
              <a:gd name="connsiteX7" fmla="*/ 0 w 2153464"/>
              <a:gd name="connsiteY7" fmla="*/ 222517 h 2896381"/>
              <a:gd name="connsiteX8" fmla="*/ 222517 w 2153464"/>
              <a:gd name="connsiteY8" fmla="*/ 0 h 289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3464" h="2896381">
                <a:moveTo>
                  <a:pt x="222517" y="0"/>
                </a:moveTo>
                <a:lnTo>
                  <a:pt x="1930947" y="0"/>
                </a:lnTo>
                <a:cubicBezTo>
                  <a:pt x="2053840" y="0"/>
                  <a:pt x="2153464" y="99624"/>
                  <a:pt x="2153464" y="222517"/>
                </a:cubicBezTo>
                <a:lnTo>
                  <a:pt x="2153464" y="2673864"/>
                </a:lnTo>
                <a:cubicBezTo>
                  <a:pt x="2153464" y="2796757"/>
                  <a:pt x="2053840" y="2896381"/>
                  <a:pt x="1930947" y="2896381"/>
                </a:cubicBezTo>
                <a:lnTo>
                  <a:pt x="222517" y="2896381"/>
                </a:lnTo>
                <a:cubicBezTo>
                  <a:pt x="99624" y="2896381"/>
                  <a:pt x="0" y="2796757"/>
                  <a:pt x="0" y="2673864"/>
                </a:cubicBezTo>
                <a:lnTo>
                  <a:pt x="0" y="222517"/>
                </a:lnTo>
                <a:cubicBezTo>
                  <a:pt x="0" y="99624"/>
                  <a:pt x="99624" y="0"/>
                  <a:pt x="222517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764D62F-467F-93C4-0D21-78D376D4E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B1C1E4">
                <a:tint val="45000"/>
                <a:satMod val="400000"/>
              </a:srgbClr>
            </a:duotone>
          </a:blip>
          <a:srcRect t="18453" b="18453"/>
          <a:stretch/>
        </p:blipFill>
        <p:spPr bwMode="auto">
          <a:xfrm>
            <a:off x="627015" y="1256553"/>
            <a:ext cx="6888719" cy="2896381"/>
          </a:xfrm>
          <a:custGeom>
            <a:avLst/>
            <a:gdLst>
              <a:gd name="connsiteX0" fmla="*/ 229480 w 6888719"/>
              <a:gd name="connsiteY0" fmla="*/ 0 h 2896381"/>
              <a:gd name="connsiteX1" fmla="*/ 6659239 w 6888719"/>
              <a:gd name="connsiteY1" fmla="*/ 0 h 2896381"/>
              <a:gd name="connsiteX2" fmla="*/ 6888719 w 6888719"/>
              <a:gd name="connsiteY2" fmla="*/ 229480 h 2896381"/>
              <a:gd name="connsiteX3" fmla="*/ 6888719 w 6888719"/>
              <a:gd name="connsiteY3" fmla="*/ 2666901 h 2896381"/>
              <a:gd name="connsiteX4" fmla="*/ 6659239 w 6888719"/>
              <a:gd name="connsiteY4" fmla="*/ 2896381 h 2896381"/>
              <a:gd name="connsiteX5" fmla="*/ 229480 w 6888719"/>
              <a:gd name="connsiteY5" fmla="*/ 2896381 h 2896381"/>
              <a:gd name="connsiteX6" fmla="*/ 0 w 6888719"/>
              <a:gd name="connsiteY6" fmla="*/ 2666901 h 2896381"/>
              <a:gd name="connsiteX7" fmla="*/ 0 w 6888719"/>
              <a:gd name="connsiteY7" fmla="*/ 229480 h 2896381"/>
              <a:gd name="connsiteX8" fmla="*/ 229480 w 6888719"/>
              <a:gd name="connsiteY8" fmla="*/ 0 h 289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88719" h="2896381">
                <a:moveTo>
                  <a:pt x="229480" y="0"/>
                </a:moveTo>
                <a:lnTo>
                  <a:pt x="6659239" y="0"/>
                </a:lnTo>
                <a:cubicBezTo>
                  <a:pt x="6785977" y="0"/>
                  <a:pt x="6888719" y="102742"/>
                  <a:pt x="6888719" y="229480"/>
                </a:cubicBezTo>
                <a:lnTo>
                  <a:pt x="6888719" y="2666901"/>
                </a:lnTo>
                <a:cubicBezTo>
                  <a:pt x="6888719" y="2793639"/>
                  <a:pt x="6785977" y="2896381"/>
                  <a:pt x="6659239" y="2896381"/>
                </a:cubicBezTo>
                <a:lnTo>
                  <a:pt x="229480" y="2896381"/>
                </a:lnTo>
                <a:cubicBezTo>
                  <a:pt x="102742" y="2896381"/>
                  <a:pt x="0" y="2793639"/>
                  <a:pt x="0" y="2666901"/>
                </a:cubicBezTo>
                <a:lnTo>
                  <a:pt x="0" y="229480"/>
                </a:lnTo>
                <a:cubicBezTo>
                  <a:pt x="0" y="102742"/>
                  <a:pt x="102742" y="0"/>
                  <a:pt x="22948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4880597"/>
            <a:ext cx="731788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МЕХАНИЗМЫ РЕАЛИЗАЦИИ ИНВЕСТИЦИОННОГО ПРОФИЛЯ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8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9A0D2-0039-5241-13CE-AA046594A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B0BF2B5B-D07E-4C64-A867-D2A033F8E587}"/>
              </a:ext>
            </a:extLst>
          </p:cNvPr>
          <p:cNvSpPr/>
          <p:nvPr/>
        </p:nvSpPr>
        <p:spPr>
          <a:xfrm>
            <a:off x="627016" y="2270496"/>
            <a:ext cx="9136387" cy="1897101"/>
          </a:xfrm>
          <a:prstGeom prst="roundRect">
            <a:avLst>
              <a:gd name="adj" fmla="val 6624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85" name="Скругленный прямоугольник 84">
            <a:extLst>
              <a:ext uri="{FF2B5EF4-FFF2-40B4-BE49-F238E27FC236}">
                <a16:creationId xmlns:a16="http://schemas.microsoft.com/office/drawing/2014/main" id="{8AB45174-ADCB-CCB8-91FD-0B8FE60A37FB}"/>
              </a:ext>
            </a:extLst>
          </p:cNvPr>
          <p:cNvSpPr/>
          <p:nvPr/>
        </p:nvSpPr>
        <p:spPr>
          <a:xfrm>
            <a:off x="627017" y="1715055"/>
            <a:ext cx="9136399" cy="1152811"/>
          </a:xfrm>
          <a:prstGeom prst="roundRect">
            <a:avLst>
              <a:gd name="adj" fmla="val 22226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EBCFC9-2094-4D30-5E88-AD2AAC9910B5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ОСНОВНЫЕ ОРГАНИЗАЦИИ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47F25DC1-0EF0-8FCE-EC12-BF13D24215FF}"/>
              </a:ext>
            </a:extLst>
          </p:cNvPr>
          <p:cNvSpPr/>
          <p:nvPr/>
        </p:nvSpPr>
        <p:spPr>
          <a:xfrm>
            <a:off x="627017" y="163628"/>
            <a:ext cx="147610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организации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E161D04-B6AE-6DB3-3015-74CAE5E93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5F0312A7-08F5-BB4E-B2B0-C7A184546B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9928562"/>
              </p:ext>
            </p:extLst>
          </p:nvPr>
        </p:nvGraphicFramePr>
        <p:xfrm>
          <a:off x="627016" y="1690271"/>
          <a:ext cx="9136390" cy="3291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2925">
                  <a:extLst>
                    <a:ext uri="{9D8B030D-6E8A-4147-A177-3AD203B41FA5}">
                      <a16:colId xmlns:a16="http://schemas.microsoft.com/office/drawing/2014/main" val="3163916451"/>
                    </a:ext>
                  </a:extLst>
                </a:gridCol>
                <a:gridCol w="3142925">
                  <a:extLst>
                    <a:ext uri="{9D8B030D-6E8A-4147-A177-3AD203B41FA5}">
                      <a16:colId xmlns:a16="http://schemas.microsoft.com/office/drawing/2014/main" val="2399887350"/>
                    </a:ext>
                  </a:extLst>
                </a:gridCol>
                <a:gridCol w="1425270">
                  <a:extLst>
                    <a:ext uri="{9D8B030D-6E8A-4147-A177-3AD203B41FA5}">
                      <a16:colId xmlns:a16="http://schemas.microsoft.com/office/drawing/2014/main" val="223652072"/>
                    </a:ext>
                  </a:extLst>
                </a:gridCol>
                <a:gridCol w="1425270">
                  <a:extLst>
                    <a:ext uri="{9D8B030D-6E8A-4147-A177-3AD203B41FA5}">
                      <a16:colId xmlns:a16="http://schemas.microsoft.com/office/drawing/2014/main" val="4168060387"/>
                    </a:ext>
                  </a:extLst>
                </a:gridCol>
              </a:tblGrid>
              <a:tr h="807766"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КОМПАНИИ 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ID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СФЕРА ДЕЯТЕЛЬНОСТИ</a:t>
                      </a: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ID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ВЫРУЧКА </a:t>
                      </a:r>
                    </a:p>
                    <a:p>
                      <a:pPr algn="ctr"/>
                      <a:r>
                        <a:rPr lang="ru-ID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руб.</a:t>
                      </a: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ID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РАБОЧИЕ </a:t>
                      </a:r>
                    </a:p>
                    <a:p>
                      <a:pPr algn="ctr"/>
                      <a:r>
                        <a:rPr lang="ru-ID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чел.</a:t>
                      </a:r>
                    </a:p>
                  </a:txBody>
                  <a:tcPr marL="0" marR="0" marT="216000" marB="21600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895412"/>
                  </a:ext>
                </a:extLst>
              </a:tr>
              <a:tr h="413988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«Восточно-Бейский разрез»</a:t>
                      </a:r>
                      <a:endParaRPr lang="ru-ID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3600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Добыча угля, за исключением антрацита, угля коксующегося и угля бурого, открытым способом</a:t>
                      </a:r>
                      <a:endParaRPr lang="ru-ID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ID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ID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267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505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187201"/>
                  </a:ext>
                </a:extLst>
              </a:tr>
              <a:tr h="413988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КФХ </a:t>
                      </a:r>
                      <a:r>
                        <a:rPr lang="ru-RU" sz="900" b="1" i="0" spc="-1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Баузер</a:t>
                      </a:r>
                      <a:r>
                        <a:rPr lang="ru-RU" sz="900" b="1" i="0" spc="-1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Ольга Викторовна</a:t>
                      </a:r>
                      <a:endParaRPr lang="ru-ID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Выращивание зерновых (кроме риса), зернобобовых культур и семян масличных культур</a:t>
                      </a:r>
                      <a:endParaRPr lang="ru-ID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925131"/>
                  </a:ext>
                </a:extLst>
              </a:tr>
              <a:tr h="413988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</a:t>
                      </a:r>
                      <a:r>
                        <a:rPr lang="ru-RU" sz="900" b="1" i="0" spc="-1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Бейское</a:t>
                      </a:r>
                      <a:r>
                        <a:rPr lang="ru-RU" sz="900" b="1" i="0" spc="-1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ID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Животноводство</a:t>
                      </a:r>
                      <a:endParaRPr lang="ru-ID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548693"/>
                  </a:ext>
                </a:extLst>
              </a:tr>
              <a:tr h="413988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КФХ </a:t>
                      </a:r>
                      <a:r>
                        <a:rPr lang="ru-RU" sz="900" b="1" i="0" spc="-1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Трейзе</a:t>
                      </a:r>
                      <a:r>
                        <a:rPr lang="ru-RU" sz="900" b="1" i="0" spc="-1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Андрей Александрович</a:t>
                      </a:r>
                      <a:endParaRPr lang="ru-ID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Выращивание зерновых культур </a:t>
                      </a:r>
                      <a:endParaRPr lang="ru-ID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485187"/>
                  </a:ext>
                </a:extLst>
              </a:tr>
              <a:tr h="413988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«Загородный Отель «Гладенькая»</a:t>
                      </a:r>
                      <a:endParaRPr lang="ru-ID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Деятельность гостиниц и прочих мест для временного проживания</a:t>
                      </a:r>
                      <a:endParaRPr lang="ru-ID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4948089"/>
                  </a:ext>
                </a:extLst>
              </a:tr>
              <a:tr h="413988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«Жарки»</a:t>
                      </a:r>
                      <a:endParaRPr lang="ru-ID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Деятельность гостиниц и прочих мест для временного проживания </a:t>
                      </a:r>
                      <a:endParaRPr lang="ru-ID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747922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932AFF-147C-5FDA-DA20-2C7ABF841BA5}"/>
              </a:ext>
            </a:extLst>
          </p:cNvPr>
          <p:cNvSpPr txBox="1"/>
          <p:nvPr/>
        </p:nvSpPr>
        <p:spPr>
          <a:xfrm>
            <a:off x="632590" y="6365207"/>
            <a:ext cx="2468830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600" i="1" dirty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 – конфиденциальные данные</a:t>
            </a:r>
            <a:endParaRPr lang="ru-ID" sz="600" i="1" dirty="0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5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90561-299F-E9EE-5D3B-1789FBF90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5FA551-47AC-2027-DF9E-6DA2996BE9D6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КЛЮЧЕВЫЕ КОМПЕТЕНЦИИ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27C5DB63-4410-D25C-57F0-6E55622C7C8B}"/>
              </a:ext>
            </a:extLst>
          </p:cNvPr>
          <p:cNvSpPr/>
          <p:nvPr/>
        </p:nvSpPr>
        <p:spPr>
          <a:xfrm>
            <a:off x="627017" y="163628"/>
            <a:ext cx="1503535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ключевые компетенции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42BCB5DB-C510-B5B8-EB9A-765661F021D1}"/>
              </a:ext>
            </a:extLst>
          </p:cNvPr>
          <p:cNvSpPr/>
          <p:nvPr/>
        </p:nvSpPr>
        <p:spPr>
          <a:xfrm>
            <a:off x="2856412" y="1702133"/>
            <a:ext cx="4497842" cy="775597"/>
          </a:xfrm>
          <a:prstGeom prst="roundRect">
            <a:avLst>
              <a:gd name="adj" fmla="val 2620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Ins="720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ООО </a:t>
            </a: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«Восточно-</a:t>
            </a:r>
            <a:r>
              <a:rPr lang="ru-RU" sz="1100" b="1" noProof="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Бейский разрез»</a:t>
            </a:r>
            <a:endParaRPr lang="ru-RU" sz="9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6F4E5C5E-6BED-2771-4330-DDA765ACD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2489CA34-5BEB-8A6F-06C5-F5487AAD713D}"/>
              </a:ext>
            </a:extLst>
          </p:cNvPr>
          <p:cNvSpPr/>
          <p:nvPr/>
        </p:nvSpPr>
        <p:spPr>
          <a:xfrm>
            <a:off x="2856410" y="4392579"/>
            <a:ext cx="4497839" cy="546943"/>
          </a:xfrm>
          <a:prstGeom prst="roundRect">
            <a:avLst>
              <a:gd name="adj" fmla="val 10047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tlCol="0" anchor="t"/>
          <a:lstStyle/>
          <a:p>
            <a:pPr marL="171450" marR="0" lvl="0" indent="-1714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100" b="1" noProof="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3,3 млн. тонн угля в год</a:t>
            </a: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ru-ID" dirty="0"/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E1265C1A-14DC-3BDC-9FFD-A3FD825A9C3C}"/>
              </a:ext>
            </a:extLst>
          </p:cNvPr>
          <p:cNvSpPr/>
          <p:nvPr/>
        </p:nvSpPr>
        <p:spPr>
          <a:xfrm>
            <a:off x="2856404" y="2595423"/>
            <a:ext cx="4497842" cy="775597"/>
          </a:xfrm>
          <a:prstGeom prst="roundRect">
            <a:avLst>
              <a:gd name="adj" fmla="val 26200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рынке </a:t>
            </a: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25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лет</a:t>
            </a:r>
            <a:endParaRPr lang="ru-RU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id="{9C00D7DA-3BDD-EBCD-4219-D20983AF0ED0}"/>
              </a:ext>
            </a:extLst>
          </p:cNvPr>
          <p:cNvSpPr/>
          <p:nvPr/>
        </p:nvSpPr>
        <p:spPr>
          <a:xfrm>
            <a:off x="2856404" y="3494001"/>
            <a:ext cx="4497842" cy="775597"/>
          </a:xfrm>
          <a:prstGeom prst="roundRect">
            <a:avLst>
              <a:gd name="adj" fmla="val 26200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самое крупное промышленное предприятие района, оказывающее стимулирующее воздействие на социально-экономическое развитие территории.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30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E4DF3-4069-426F-765E-1A32C16EE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Скругленный прямоугольник 249">
            <a:extLst>
              <a:ext uri="{FF2B5EF4-FFF2-40B4-BE49-F238E27FC236}">
                <a16:creationId xmlns:a16="http://schemas.microsoft.com/office/drawing/2014/main" id="{A7D13D97-88D9-27E6-6C22-29FB7739103F}"/>
              </a:ext>
            </a:extLst>
          </p:cNvPr>
          <p:cNvSpPr/>
          <p:nvPr/>
        </p:nvSpPr>
        <p:spPr>
          <a:xfrm>
            <a:off x="7604181" y="1594477"/>
            <a:ext cx="2195999" cy="775596"/>
          </a:xfrm>
          <a:prstGeom prst="roundRect">
            <a:avLst>
              <a:gd name="adj" fmla="val 29072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РЕЗУЛЬТАТЫ</a:t>
            </a:r>
            <a:endParaRPr kumimoji="0" lang="ru-ID" sz="1800" b="0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09EC2F-CF31-786D-D4D8-C17159FE658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СПЕЦИАЛИЗАЦИЯ ОКРУГА И ТРЕНДЫ РАЗВИТИЯ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4F7A3946-1845-FA66-5792-4AAE01563317}"/>
              </a:ext>
            </a:extLst>
          </p:cNvPr>
          <p:cNvSpPr/>
          <p:nvPr/>
        </p:nvSpPr>
        <p:spPr>
          <a:xfrm>
            <a:off x="627017" y="163628"/>
            <a:ext cx="143038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специализация округа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9BF11437-93BC-C50D-E4F1-D7C848057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8DFD040F-E768-5ADE-B5B2-62A957EAB713}"/>
              </a:ext>
            </a:extLst>
          </p:cNvPr>
          <p:cNvSpPr/>
          <p:nvPr/>
        </p:nvSpPr>
        <p:spPr>
          <a:xfrm>
            <a:off x="632585" y="1594477"/>
            <a:ext cx="2195999" cy="775596"/>
          </a:xfrm>
          <a:prstGeom prst="roundRect">
            <a:avLst>
              <a:gd name="adj" fmla="val 29072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СПЕЦИАЛИЗАЦИЯ</a:t>
            </a:r>
            <a:endParaRPr lang="ru-ID" dirty="0">
              <a:solidFill>
                <a:srgbClr val="4756A0"/>
              </a:solidFill>
            </a:endParaRPr>
          </a:p>
        </p:txBody>
      </p:sp>
      <p:sp>
        <p:nvSpPr>
          <p:cNvPr id="180" name="Скругленный прямоугольник 179">
            <a:extLst>
              <a:ext uri="{FF2B5EF4-FFF2-40B4-BE49-F238E27FC236}">
                <a16:creationId xmlns:a16="http://schemas.microsoft.com/office/drawing/2014/main" id="{E892DF85-E276-19EC-9AE4-EDF25C1DD3F8}"/>
              </a:ext>
            </a:extLst>
          </p:cNvPr>
          <p:cNvSpPr/>
          <p:nvPr/>
        </p:nvSpPr>
        <p:spPr>
          <a:xfrm>
            <a:off x="2960162" y="1594477"/>
            <a:ext cx="2195999" cy="775596"/>
          </a:xfrm>
          <a:prstGeom prst="roundRect">
            <a:avLst>
              <a:gd name="adj" fmla="val 29072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ТРЕНД</a:t>
            </a:r>
            <a:endParaRPr kumimoji="0" lang="ru-ID" sz="1800" b="0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2" name="Скругленный прямоугольник 221">
            <a:extLst>
              <a:ext uri="{FF2B5EF4-FFF2-40B4-BE49-F238E27FC236}">
                <a16:creationId xmlns:a16="http://schemas.microsoft.com/office/drawing/2014/main" id="{11A4B8E0-BDA8-FF6A-9BD0-97F7BBC9403A}"/>
              </a:ext>
            </a:extLst>
          </p:cNvPr>
          <p:cNvSpPr/>
          <p:nvPr/>
        </p:nvSpPr>
        <p:spPr>
          <a:xfrm>
            <a:off x="5282172" y="1599085"/>
            <a:ext cx="2195999" cy="775596"/>
          </a:xfrm>
          <a:prstGeom prst="roundRect">
            <a:avLst>
              <a:gd name="adj" fmla="val 29072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ЭФФЕКТЫ</a:t>
            </a:r>
            <a:endParaRPr kumimoji="0" lang="ru-ID" sz="1800" b="0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C02EF7BD-C028-6329-5305-8F88F1AC95F6}"/>
              </a:ext>
            </a:extLst>
          </p:cNvPr>
          <p:cNvSpPr/>
          <p:nvPr/>
        </p:nvSpPr>
        <p:spPr>
          <a:xfrm>
            <a:off x="627016" y="2479541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Ins="108000" rtlCol="0" anchor="ctr"/>
          <a:lstStyle/>
          <a:p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ДОБЫВАЮЩАЯ ПРОМЫШЛЕННОСТЬ</a:t>
            </a:r>
          </a:p>
          <a:p>
            <a:endParaRPr lang="ru-RU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700" b="1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добыча каменного</a:t>
            </a:r>
            <a:r>
              <a:rPr lang="ru-RU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угля</a:t>
            </a:r>
            <a:endParaRPr lang="ru-RU" sz="700" b="1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7BE4B10B-9BE5-5535-7DC1-84A76C3E4FF9}"/>
              </a:ext>
            </a:extLst>
          </p:cNvPr>
          <p:cNvSpPr/>
          <p:nvPr/>
        </p:nvSpPr>
        <p:spPr>
          <a:xfrm>
            <a:off x="2960162" y="2479541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следование концепции устойчивого развития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Скругленный прямоугольник 30">
            <a:extLst>
              <a:ext uri="{FF2B5EF4-FFF2-40B4-BE49-F238E27FC236}">
                <a16:creationId xmlns:a16="http://schemas.microsoft.com/office/drawing/2014/main" id="{9CD9B1A4-5B87-CACD-4C89-1F5A2879F8A7}"/>
              </a:ext>
            </a:extLst>
          </p:cNvPr>
          <p:cNvSpPr/>
          <p:nvPr/>
        </p:nvSpPr>
        <p:spPr>
          <a:xfrm>
            <a:off x="2960162" y="3525009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развитие системы переработки</a:t>
            </a:r>
            <a:r>
              <a:rPr kumimoji="0" lang="ru-RU" sz="7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с/х продукции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id="{451F4428-9FCA-5063-D656-8F80EF03FD67}"/>
              </a:ext>
            </a:extLst>
          </p:cNvPr>
          <p:cNvSpPr/>
          <p:nvPr/>
        </p:nvSpPr>
        <p:spPr>
          <a:xfrm>
            <a:off x="2960162" y="4570477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ru-RU" sz="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всестороннее </a:t>
            </a:r>
            <a:r>
              <a:rPr lang="ru-RU" sz="7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сельского </a:t>
            </a:r>
            <a:r>
              <a:rPr lang="ru-RU" sz="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туризма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id="{446787C7-71E0-4401-A234-F9D01230A173}"/>
              </a:ext>
            </a:extLst>
          </p:cNvPr>
          <p:cNvSpPr/>
          <p:nvPr/>
        </p:nvSpPr>
        <p:spPr>
          <a:xfrm>
            <a:off x="5293308" y="2479541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формирование имиджа социально-ответственной компании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Скругленный прямоугольник 36">
            <a:extLst>
              <a:ext uri="{FF2B5EF4-FFF2-40B4-BE49-F238E27FC236}">
                <a16:creationId xmlns:a16="http://schemas.microsoft.com/office/drawing/2014/main" id="{E4CA7EB7-C354-EF11-6D62-CF3433AAF3E7}"/>
              </a:ext>
            </a:extLst>
          </p:cNvPr>
          <p:cNvSpPr/>
          <p:nvPr/>
        </p:nvSpPr>
        <p:spPr>
          <a:xfrm>
            <a:off x="5293308" y="3525009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повышение технологичности производства и функциональности оборудования и машин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Скругленный прямоугольник 38">
            <a:extLst>
              <a:ext uri="{FF2B5EF4-FFF2-40B4-BE49-F238E27FC236}">
                <a16:creationId xmlns:a16="http://schemas.microsoft.com/office/drawing/2014/main" id="{39C3BFB0-AC8C-DC51-95F1-FC5B2E117CFA}"/>
              </a:ext>
            </a:extLst>
          </p:cNvPr>
          <p:cNvSpPr/>
          <p:nvPr/>
        </p:nvSpPr>
        <p:spPr>
          <a:xfrm>
            <a:off x="5293308" y="4570477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рост популярности </a:t>
            </a: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МО,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 также увеличение интереса трудоспособного   </a:t>
            </a: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населения к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работе в местных организациях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Скругленный прямоугольник 40">
            <a:extLst>
              <a:ext uri="{FF2B5EF4-FFF2-40B4-BE49-F238E27FC236}">
                <a16:creationId xmlns:a16="http://schemas.microsoft.com/office/drawing/2014/main" id="{620A350A-0C83-6169-7BB7-91190AAC56AA}"/>
              </a:ext>
            </a:extLst>
          </p:cNvPr>
          <p:cNvSpPr/>
          <p:nvPr/>
        </p:nvSpPr>
        <p:spPr>
          <a:xfrm>
            <a:off x="7626454" y="2479541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72000" rtlCol="0" anchor="ctr"/>
          <a:lstStyle/>
          <a:p>
            <a:pPr marL="171450" indent="-171450">
              <a:buClr>
                <a:srgbClr val="4756A0"/>
              </a:buClr>
              <a:buFont typeface="Arial" panose="020B0604020202020204" pitchFamily="34" charset="0"/>
              <a:buChar char="•"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рост объёмов производства                  и доходов</a:t>
            </a:r>
          </a:p>
          <a:p>
            <a:pPr marL="171450" indent="-171450">
              <a:buClr>
                <a:srgbClr val="4756A0"/>
              </a:buClr>
              <a:buFont typeface="Arial" panose="020B0604020202020204" pitchFamily="34" charset="0"/>
              <a:buChar char="•"/>
            </a:pPr>
            <a:endParaRPr kumimoji="0" lang="ru-RU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indent="-171450">
              <a:buClr>
                <a:srgbClr val="4756A0"/>
              </a:buClr>
              <a:buFont typeface="Arial" panose="020B0604020202020204" pitchFamily="34" charset="0"/>
              <a:buChar char="•"/>
            </a:pPr>
            <a:r>
              <a:rPr lang="ru-RU" sz="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позиции местных предприятий</a:t>
            </a:r>
          </a:p>
          <a:p>
            <a:pPr marL="171450" indent="-171450">
              <a:buClr>
                <a:srgbClr val="4756A0"/>
              </a:buClr>
              <a:buFont typeface="Arial" panose="020B0604020202020204" pitchFamily="34" charset="0"/>
              <a:buChar char="•"/>
            </a:pPr>
            <a:endParaRPr lang="ru-RU" sz="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rgbClr val="4756A0"/>
              </a:buClr>
              <a:buFont typeface="Arial" panose="020B0604020202020204" pitchFamily="34" charset="0"/>
              <a:buChar char="•"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создание новых рабочих мест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Скругленный прямоугольник 41">
            <a:extLst>
              <a:ext uri="{FF2B5EF4-FFF2-40B4-BE49-F238E27FC236}">
                <a16:creationId xmlns:a16="http://schemas.microsoft.com/office/drawing/2014/main" id="{5E94A2F5-2793-E16F-26F2-58AAB470AE7B}"/>
              </a:ext>
            </a:extLst>
          </p:cNvPr>
          <p:cNvSpPr/>
          <p:nvPr/>
        </p:nvSpPr>
        <p:spPr>
          <a:xfrm>
            <a:off x="7626454" y="3525009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171450" indent="-171450">
              <a:buClr>
                <a:srgbClr val="4756A0"/>
              </a:buClr>
              <a:buFont typeface="Arial" panose="020B0604020202020204" pitchFamily="34" charset="0"/>
              <a:buChar char="•"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рост объёмов </a:t>
            </a: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производства</a:t>
            </a:r>
            <a:r>
              <a:rPr kumimoji="0" lang="ru-RU" sz="7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сельскохозяйственной продукции </a:t>
            </a: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доходов</a:t>
            </a:r>
          </a:p>
          <a:p>
            <a:pPr marL="171450" indent="-171450">
              <a:buClr>
                <a:srgbClr val="4756A0"/>
              </a:buClr>
              <a:buFont typeface="Arial" panose="020B0604020202020204" pitchFamily="34" charset="0"/>
              <a:buChar char="•"/>
            </a:pPr>
            <a:endParaRPr kumimoji="0" lang="ru-RU" sz="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indent="-171450">
              <a:buClr>
                <a:srgbClr val="4756A0"/>
              </a:buClr>
              <a:buFont typeface="Arial" panose="020B0604020202020204" pitchFamily="34" charset="0"/>
              <a:buChar char="•"/>
            </a:pPr>
            <a:r>
              <a:rPr lang="ru-RU" sz="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позиции местных предприятий</a:t>
            </a:r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:a16="http://schemas.microsoft.com/office/drawing/2014/main" id="{5A205FB9-C2AC-0FA9-A12E-99D0E94D43CB}"/>
              </a:ext>
            </a:extLst>
          </p:cNvPr>
          <p:cNvSpPr/>
          <p:nvPr/>
        </p:nvSpPr>
        <p:spPr>
          <a:xfrm>
            <a:off x="7626454" y="4570477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171450" indent="-171450">
              <a:buClr>
                <a:srgbClr val="4756A0"/>
              </a:buClr>
              <a:buFont typeface="Arial" panose="020B0604020202020204" pitchFamily="34" charset="0"/>
              <a:buChar char="•"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увеличение туристического потока, </a:t>
            </a:r>
            <a:r>
              <a:rPr lang="ru-RU" sz="7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привлечение кадров на предприятия</a:t>
            </a:r>
          </a:p>
          <a:p>
            <a:pPr marL="171450" indent="-171450">
              <a:buClr>
                <a:srgbClr val="4756A0"/>
              </a:buClr>
              <a:buFont typeface="Arial" panose="020B0604020202020204" pitchFamily="34" charset="0"/>
              <a:buChar char="•"/>
            </a:pPr>
            <a:endParaRPr lang="ru-RU" sz="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rgbClr val="4756A0"/>
              </a:buClr>
              <a:buFont typeface="Arial" panose="020B0604020202020204" pitchFamily="34" charset="0"/>
              <a:buChar char="•"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повышение туристической привлекательности округа</a:t>
            </a:r>
            <a:endParaRPr lang="ru-RU" sz="7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Скругленный прямоугольник 46">
            <a:extLst>
              <a:ext uri="{FF2B5EF4-FFF2-40B4-BE49-F238E27FC236}">
                <a16:creationId xmlns:a16="http://schemas.microsoft.com/office/drawing/2014/main" id="{0B159CCD-8DCC-35D9-D343-F8D7980C00D8}"/>
              </a:ext>
            </a:extLst>
          </p:cNvPr>
          <p:cNvSpPr/>
          <p:nvPr/>
        </p:nvSpPr>
        <p:spPr>
          <a:xfrm>
            <a:off x="627016" y="3525865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Ins="108000" rtlCol="0" anchor="ctr"/>
          <a:lstStyle/>
          <a:p>
            <a:r>
              <a:rPr lang="ru-RU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СЕЛЬСКОЕ ХОЗЯЙСТВО</a:t>
            </a:r>
          </a:p>
          <a:p>
            <a:endParaRPr kumimoji="0" lang="ru-RU" sz="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r>
              <a:rPr lang="ru-RU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выращивание с/х культур</a:t>
            </a:r>
          </a:p>
        </p:txBody>
      </p:sp>
      <p:sp>
        <p:nvSpPr>
          <p:cNvPr id="48" name="Скругленный прямоугольник 47">
            <a:extLst>
              <a:ext uri="{FF2B5EF4-FFF2-40B4-BE49-F238E27FC236}">
                <a16:creationId xmlns:a16="http://schemas.microsoft.com/office/drawing/2014/main" id="{8EA64575-B412-1ABF-E226-D9E08A3F70D2}"/>
              </a:ext>
            </a:extLst>
          </p:cNvPr>
          <p:cNvSpPr/>
          <p:nvPr/>
        </p:nvSpPr>
        <p:spPr>
          <a:xfrm>
            <a:off x="627016" y="4569621"/>
            <a:ext cx="2195998" cy="936000"/>
          </a:xfrm>
          <a:prstGeom prst="roundRect">
            <a:avLst>
              <a:gd name="adj" fmla="val 24805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Ins="108000" rtlCol="0" anchor="ctr"/>
          <a:lstStyle/>
          <a:p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ДЕЯТЕЛЬНОСТЬ АДМИНИСТРАТИВНАЯ</a:t>
            </a:r>
          </a:p>
          <a:p>
            <a:r>
              <a:rPr lang="ru-RU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СОПУСТВУЮЩИЕ ДОПОЛНИТЕЛЬНЫЕ УСЛУГИ</a:t>
            </a:r>
          </a:p>
          <a:p>
            <a:endParaRPr kumimoji="0" lang="ru-RU" sz="7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туризм</a:t>
            </a:r>
            <a:endParaRPr kumimoji="0" lang="ru-ID" sz="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0" name="Рисунок 59" descr="Мишень со сплошной заливкой">
            <a:extLst>
              <a:ext uri="{FF2B5EF4-FFF2-40B4-BE49-F238E27FC236}">
                <a16:creationId xmlns:a16="http://schemas.microsoft.com/office/drawing/2014/main" id="{A81A232F-CB3D-247F-434B-78C8D8C3FE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8839" y="2767541"/>
            <a:ext cx="360000" cy="360000"/>
          </a:xfrm>
          <a:prstGeom prst="rect">
            <a:avLst/>
          </a:prstGeom>
        </p:spPr>
      </p:pic>
      <p:pic>
        <p:nvPicPr>
          <p:cNvPr id="65" name="Рисунок 64" descr="Щит со сплошной заливкой">
            <a:extLst>
              <a:ext uri="{FF2B5EF4-FFF2-40B4-BE49-F238E27FC236}">
                <a16:creationId xmlns:a16="http://schemas.microsoft.com/office/drawing/2014/main" id="{E8A80F92-20F9-65E4-220C-991DF547B2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8839" y="4857621"/>
            <a:ext cx="360000" cy="3600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Рисунок 44" descr="Растущее семечко со сплошной заливкой">
            <a:extLst>
              <a:ext uri="{FF2B5EF4-FFF2-40B4-BE49-F238E27FC236}">
                <a16:creationId xmlns:a16="http://schemas.microsoft.com/office/drawing/2014/main" id="{EC845287-981B-91FF-B129-7B2972F633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205"/>
              </a:ext>
            </a:extLst>
          </a:blip>
          <a:stretch>
            <a:fillRect/>
          </a:stretch>
        </p:blipFill>
        <p:spPr>
          <a:xfrm>
            <a:off x="758839" y="3813009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1F72B-78FB-C0E5-AB47-4F01C1333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83604F0B-1B63-9830-5465-9207F27CD48C}"/>
              </a:ext>
            </a:extLst>
          </p:cNvPr>
          <p:cNvSpPr/>
          <p:nvPr/>
        </p:nvSpPr>
        <p:spPr>
          <a:xfrm>
            <a:off x="627015" y="1956987"/>
            <a:ext cx="9136387" cy="4344980"/>
          </a:xfrm>
          <a:prstGeom prst="roundRect">
            <a:avLst>
              <a:gd name="adj" fmla="val 6624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85" name="Скругленный прямоугольник 84">
            <a:extLst>
              <a:ext uri="{FF2B5EF4-FFF2-40B4-BE49-F238E27FC236}">
                <a16:creationId xmlns:a16="http://schemas.microsoft.com/office/drawing/2014/main" id="{4733D63F-9C91-7172-A732-28E6372E6603}"/>
              </a:ext>
            </a:extLst>
          </p:cNvPr>
          <p:cNvSpPr/>
          <p:nvPr/>
        </p:nvSpPr>
        <p:spPr>
          <a:xfrm>
            <a:off x="627016" y="1401546"/>
            <a:ext cx="9136399" cy="1152811"/>
          </a:xfrm>
          <a:prstGeom prst="roundRect">
            <a:avLst>
              <a:gd name="adj" fmla="val 22226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9F1C0A-0B2A-DA06-9CBA-B877B267DC3C}"/>
              </a:ext>
            </a:extLst>
          </p:cNvPr>
          <p:cNvSpPr txBox="1"/>
          <p:nvPr/>
        </p:nvSpPr>
        <p:spPr>
          <a:xfrm>
            <a:off x="627016" y="550177"/>
            <a:ext cx="91605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ПЛАНИРУЕМЫЕ К РЕАЛИЗАЦИИ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ИНВЕСТИЦИОННЫЕ ПРОЕКТЫ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71DB78E3-261E-0A63-C832-846882E4B22E}"/>
              </a:ext>
            </a:extLst>
          </p:cNvPr>
          <p:cNvSpPr/>
          <p:nvPr/>
        </p:nvSpPr>
        <p:spPr>
          <a:xfrm>
            <a:off x="627016" y="163628"/>
            <a:ext cx="3074545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планируемые к реализации</a:t>
            </a:r>
            <a:r>
              <a:rPr lang="ru-RU" sz="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инвестиционные проекты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7163517-862E-F95A-CFC5-24B3C29DF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33D0F098-1E6E-711D-3B14-A0204797BE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761512"/>
              </p:ext>
            </p:extLst>
          </p:nvPr>
        </p:nvGraphicFramePr>
        <p:xfrm>
          <a:off x="627015" y="1376761"/>
          <a:ext cx="9136390" cy="49252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2925">
                  <a:extLst>
                    <a:ext uri="{9D8B030D-6E8A-4147-A177-3AD203B41FA5}">
                      <a16:colId xmlns:a16="http://schemas.microsoft.com/office/drawing/2014/main" val="3163916451"/>
                    </a:ext>
                  </a:extLst>
                </a:gridCol>
                <a:gridCol w="3142925">
                  <a:extLst>
                    <a:ext uri="{9D8B030D-6E8A-4147-A177-3AD203B41FA5}">
                      <a16:colId xmlns:a16="http://schemas.microsoft.com/office/drawing/2014/main" val="2399887350"/>
                    </a:ext>
                  </a:extLst>
                </a:gridCol>
                <a:gridCol w="1425270">
                  <a:extLst>
                    <a:ext uri="{9D8B030D-6E8A-4147-A177-3AD203B41FA5}">
                      <a16:colId xmlns:a16="http://schemas.microsoft.com/office/drawing/2014/main" val="223652072"/>
                    </a:ext>
                  </a:extLst>
                </a:gridCol>
                <a:gridCol w="1425270">
                  <a:extLst>
                    <a:ext uri="{9D8B030D-6E8A-4147-A177-3AD203B41FA5}">
                      <a16:colId xmlns:a16="http://schemas.microsoft.com/office/drawing/2014/main" val="4168060387"/>
                    </a:ext>
                  </a:extLst>
                </a:gridCol>
              </a:tblGrid>
              <a:tr h="879447"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КОМПАНИИ 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ID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СФЕРА ДЕЯТЕЛЬНОСТИ</a:t>
                      </a: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ID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ИНВЕСТИЦИИ </a:t>
                      </a:r>
                    </a:p>
                    <a:p>
                      <a:pPr algn="ctr"/>
                      <a:r>
                        <a:rPr lang="ru-ID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руб.</a:t>
                      </a: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ID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СРОКИ </a:t>
                      </a:r>
                    </a:p>
                    <a:p>
                      <a:pPr algn="ctr"/>
                      <a:r>
                        <a:rPr lang="ru-ID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РЕАЛИЗАЦИИ</a:t>
                      </a:r>
                    </a:p>
                  </a:txBody>
                  <a:tcPr marL="0" marR="0" marT="216000" marB="21600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895412"/>
                  </a:ext>
                </a:extLst>
              </a:tr>
              <a:tr h="1011440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Акционерное общество "РУСАЛ САЯНАЛ"</a:t>
                      </a:r>
                      <a:endParaRPr lang="ru-ID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Проект GREENFIELD «Строительство нового завода по производству алюминиевой фольги и ленты мощностью 55,2 тыс. тонн»</a:t>
                      </a:r>
                      <a:endParaRPr lang="ru-ID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2026-2033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187201"/>
                  </a:ext>
                </a:extLst>
              </a:tr>
              <a:tr h="1011440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Акционерное общество "РУСАЛ САЯНАЛ"</a:t>
                      </a:r>
                      <a:endParaRPr lang="ru-ID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Проект BROWNFIELD «Строительство литейно-прокатного цеха по производству холоднокатаной ленты</a:t>
                      </a:r>
                      <a:endParaRPr lang="ru-ID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2027-2032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925131"/>
                  </a:ext>
                </a:extLst>
              </a:tr>
              <a:tr h="10114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"Восточно-Бейский разрез"</a:t>
                      </a:r>
                      <a:endParaRPr lang="ru-ID" sz="900" b="1" i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Строительство обогатительной фабрики</a:t>
                      </a:r>
                      <a:endParaRPr lang="ru-ID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2019-2030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548693"/>
                  </a:ext>
                </a:extLst>
              </a:tr>
              <a:tr h="1011440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Акционерное общество "Русский алюминий"</a:t>
                      </a:r>
                      <a:endParaRPr lang="ru-ID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Инвестиционный проект развития горнолыжного курорта "Гладенькая"</a:t>
                      </a:r>
                      <a:endParaRPr lang="ru-RU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2023-2030</a:t>
                      </a:r>
                      <a:endParaRPr lang="ru-ID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0485187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 descr="Горы со сплошной заливкой">
            <a:extLst>
              <a:ext uri="{FF2B5EF4-FFF2-40B4-BE49-F238E27FC236}">
                <a16:creationId xmlns:a16="http://schemas.microsoft.com/office/drawing/2014/main" id="{7D8F7C33-7664-4250-1D83-42A7DA517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76"/>
              </a:ext>
            </a:extLst>
          </a:blip>
          <a:stretch>
            <a:fillRect/>
          </a:stretch>
        </p:blipFill>
        <p:spPr>
          <a:xfrm>
            <a:off x="753270" y="5608467"/>
            <a:ext cx="360000" cy="360000"/>
          </a:xfrm>
          <a:prstGeom prst="rect">
            <a:avLst/>
          </a:prstGeom>
        </p:spPr>
      </p:pic>
      <p:pic>
        <p:nvPicPr>
          <p:cNvPr id="16" name="Рисунок 15" descr="Электростанция со сплошной заливкой">
            <a:extLst>
              <a:ext uri="{FF2B5EF4-FFF2-40B4-BE49-F238E27FC236}">
                <a16:creationId xmlns:a16="http://schemas.microsoft.com/office/drawing/2014/main" id="{4679AB0C-A337-607D-9D98-38AAAEB0F44E}"/>
              </a:ext>
            </a:extLst>
          </p:cNvPr>
          <p:cNvPicPr>
            <a:picLocks noChangeAspect="1"/>
          </p:cNvPicPr>
          <p:nvPr/>
        </p:nvPicPr>
        <p:blipFill>
          <a:blip r:embed="rId177">
            <a:extLst>
              <a:ext uri="{96DAC541-7B7A-43D3-8B79-37D633B846F1}">
                <asvg:svgBlip xmlns:asvg="http://schemas.microsoft.com/office/drawing/2016/SVG/main" xmlns="" r:embed="rId180"/>
              </a:ext>
            </a:extLst>
          </a:blip>
          <a:stretch>
            <a:fillRect/>
          </a:stretch>
        </p:blipFill>
        <p:spPr>
          <a:xfrm>
            <a:off x="753270" y="4572753"/>
            <a:ext cx="360000" cy="360000"/>
          </a:xfrm>
          <a:prstGeom prst="rect">
            <a:avLst/>
          </a:prstGeom>
        </p:spPr>
      </p:pic>
      <p:pic>
        <p:nvPicPr>
          <p:cNvPr id="17" name="Рисунок 16" descr="Производство со сплошной заливкой">
            <a:extLst>
              <a:ext uri="{FF2B5EF4-FFF2-40B4-BE49-F238E27FC236}">
                <a16:creationId xmlns:a16="http://schemas.microsoft.com/office/drawing/2014/main" id="{9195D2C7-9AA8-A560-E1AA-FBE49BC6C967}"/>
              </a:ext>
            </a:extLst>
          </p:cNvPr>
          <p:cNvPicPr>
            <a:picLocks noChangeAspect="1"/>
          </p:cNvPicPr>
          <p:nvPr/>
        </p:nvPicPr>
        <p:blipFill>
          <a:blip r:embed="rId181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53270" y="2605749"/>
            <a:ext cx="360000" cy="360000"/>
          </a:xfrm>
          <a:prstGeom prst="rect">
            <a:avLst/>
          </a:prstGeom>
        </p:spPr>
      </p:pic>
      <p:pic>
        <p:nvPicPr>
          <p:cNvPr id="18" name="Рисунок 17" descr="Коробка со сплошной заливкой">
            <a:extLst>
              <a:ext uri="{FF2B5EF4-FFF2-40B4-BE49-F238E27FC236}">
                <a16:creationId xmlns:a16="http://schemas.microsoft.com/office/drawing/2014/main" id="{A020D9B2-387B-19BB-EC62-19B5E6CD3949}"/>
              </a:ext>
            </a:extLst>
          </p:cNvPr>
          <p:cNvPicPr>
            <a:picLocks noChangeAspect="1"/>
          </p:cNvPicPr>
          <p:nvPr/>
        </p:nvPicPr>
        <p:blipFill>
          <a:blip r:embed="rId182">
            <a:extLst>
              <a:ext uri="{96DAC541-7B7A-43D3-8B79-37D633B846F1}">
                <asvg:svgBlip xmlns:asvg="http://schemas.microsoft.com/office/drawing/2016/SVG/main" xmlns="" r:embed="rId142"/>
              </a:ext>
            </a:extLst>
          </a:blip>
          <a:stretch>
            <a:fillRect/>
          </a:stretch>
        </p:blipFill>
        <p:spPr>
          <a:xfrm>
            <a:off x="753270" y="3563109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46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62CA7548-6045-4ECD-4A16-A7415314D93C}"/>
              </a:ext>
            </a:extLst>
          </p:cNvPr>
          <p:cNvSpPr/>
          <p:nvPr/>
        </p:nvSpPr>
        <p:spPr>
          <a:xfrm>
            <a:off x="621668" y="4941668"/>
            <a:ext cx="5050516" cy="630000"/>
          </a:xfrm>
          <a:prstGeom prst="roundRect">
            <a:avLst>
              <a:gd name="adj" fmla="val 42003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Ознакомиться с подробной информацией о площадках, точках подключения,          ресурсных мощностях, транспортной и инженерной инфраструктуре можно                          на сайте … (добавить ссылку)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9EE9BF0B-A955-72BD-BF57-41E9CFEF29D7}"/>
              </a:ext>
            </a:extLst>
          </p:cNvPr>
          <p:cNvSpPr/>
          <p:nvPr/>
        </p:nvSpPr>
        <p:spPr>
          <a:xfrm>
            <a:off x="621668" y="5676970"/>
            <a:ext cx="5050516" cy="630000"/>
          </a:xfrm>
          <a:prstGeom prst="roundRect">
            <a:avLst>
              <a:gd name="adj" fmla="val 42003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9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Ознакомиться с реестром муниципального имущества в округе можно                                 на сайте … (добавить ссылку)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77" name="Рисунок 176" descr="Протекающий кран со сплошной заливкой">
            <a:extLst>
              <a:ext uri="{FF2B5EF4-FFF2-40B4-BE49-F238E27FC236}">
                <a16:creationId xmlns:a16="http://schemas.microsoft.com/office/drawing/2014/main" id="{CA8B5039-688D-6BC4-F5B2-17D48DBC2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53270" y="3824239"/>
            <a:ext cx="360000" cy="360000"/>
          </a:xfrm>
          <a:prstGeom prst="rect">
            <a:avLst/>
          </a:prstGeom>
        </p:spPr>
      </p:pic>
      <p:pic>
        <p:nvPicPr>
          <p:cNvPr id="176" name="Рисунок 175" descr="Протекающий кран со сплошной заливкой">
            <a:extLst>
              <a:ext uri="{FF2B5EF4-FFF2-40B4-BE49-F238E27FC236}">
                <a16:creationId xmlns:a16="http://schemas.microsoft.com/office/drawing/2014/main" id="{3E68B0A0-4742-F882-8E9C-7A80A16BF3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49313" y="3327380"/>
            <a:ext cx="360000" cy="360000"/>
          </a:xfrm>
          <a:prstGeom prst="rect">
            <a:avLst/>
          </a:prstGeom>
        </p:spPr>
      </p:pic>
      <p:sp>
        <p:nvSpPr>
          <p:cNvPr id="72" name="Скругленный прямоугольник 71">
            <a:extLst>
              <a:ext uri="{FF2B5EF4-FFF2-40B4-BE49-F238E27FC236}">
                <a16:creationId xmlns:a16="http://schemas.microsoft.com/office/drawing/2014/main" id="{1FEA1B35-77E4-A172-D1A3-AE89EA44D200}"/>
              </a:ext>
            </a:extLst>
          </p:cNvPr>
          <p:cNvSpPr/>
          <p:nvPr/>
        </p:nvSpPr>
        <p:spPr>
          <a:xfrm>
            <a:off x="5795703" y="1401546"/>
            <a:ext cx="3991893" cy="4906277"/>
          </a:xfrm>
          <a:prstGeom prst="roundRect">
            <a:avLst>
              <a:gd name="adj" fmla="val 7045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83A4637-B238-A45C-CCD5-B90E3F3054F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</a:blip>
          <a:srcRect l="21403" t="8102" r="17528" b="10598"/>
          <a:stretch/>
        </p:blipFill>
        <p:spPr>
          <a:xfrm>
            <a:off x="5795703" y="1401547"/>
            <a:ext cx="3991893" cy="3960863"/>
          </a:xfrm>
          <a:custGeom>
            <a:avLst/>
            <a:gdLst>
              <a:gd name="connsiteX0" fmla="*/ 257337 w 3991893"/>
              <a:gd name="connsiteY0" fmla="*/ 0 h 3960863"/>
              <a:gd name="connsiteX1" fmla="*/ 3734556 w 3991893"/>
              <a:gd name="connsiteY1" fmla="*/ 0 h 3960863"/>
              <a:gd name="connsiteX2" fmla="*/ 3991893 w 3991893"/>
              <a:gd name="connsiteY2" fmla="*/ 257337 h 3960863"/>
              <a:gd name="connsiteX3" fmla="*/ 3991893 w 3991893"/>
              <a:gd name="connsiteY3" fmla="*/ 3960863 h 3960863"/>
              <a:gd name="connsiteX4" fmla="*/ 0 w 3991893"/>
              <a:gd name="connsiteY4" fmla="*/ 3960863 h 3960863"/>
              <a:gd name="connsiteX5" fmla="*/ 0 w 3991893"/>
              <a:gd name="connsiteY5" fmla="*/ 257337 h 3960863"/>
              <a:gd name="connsiteX6" fmla="*/ 257337 w 3991893"/>
              <a:gd name="connsiteY6" fmla="*/ 0 h 3960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91893" h="3960863">
                <a:moveTo>
                  <a:pt x="257337" y="0"/>
                </a:moveTo>
                <a:lnTo>
                  <a:pt x="3734556" y="0"/>
                </a:lnTo>
                <a:cubicBezTo>
                  <a:pt x="3876679" y="0"/>
                  <a:pt x="3991893" y="115214"/>
                  <a:pt x="3991893" y="257337"/>
                </a:cubicBezTo>
                <a:lnTo>
                  <a:pt x="3991893" y="3960863"/>
                </a:lnTo>
                <a:lnTo>
                  <a:pt x="0" y="3960863"/>
                </a:lnTo>
                <a:lnTo>
                  <a:pt x="0" y="257337"/>
                </a:lnTo>
                <a:cubicBezTo>
                  <a:pt x="0" y="115214"/>
                  <a:pt x="115214" y="0"/>
                  <a:pt x="257337" y="0"/>
                </a:cubicBez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5927788" cy="738664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СВОБОДНЫЕ ИНВЕСТИЦИОННЫЕ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ПЛОЩАДКИ (</a:t>
            </a:r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Добавить инф. про ОЭЗ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6" y="163628"/>
            <a:ext cx="2320959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свободные инвестиционные площадки</a:t>
            </a:r>
            <a:endParaRPr lang="ru-ID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627015" y="1401547"/>
            <a:ext cx="5045169" cy="1253923"/>
          </a:xfrm>
          <a:prstGeom prst="roundRect">
            <a:avLst>
              <a:gd name="adj" fmla="val 22570"/>
            </a:avLst>
          </a:prstGeom>
          <a:solidFill>
            <a:srgbClr val="4756A0"/>
          </a:solidFill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9B17874-7392-F85E-5379-718FAA06C17E}"/>
              </a:ext>
            </a:extLst>
          </p:cNvPr>
          <p:cNvSpPr txBox="1"/>
          <p:nvPr/>
        </p:nvSpPr>
        <p:spPr>
          <a:xfrm>
            <a:off x="6343567" y="5537887"/>
            <a:ext cx="126966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b="1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свободных инвестиционных площадок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0388878-7673-B3D7-16E2-85DAC1832202}"/>
              </a:ext>
            </a:extLst>
          </p:cNvPr>
          <p:cNvSpPr txBox="1"/>
          <p:nvPr/>
        </p:nvSpPr>
        <p:spPr>
          <a:xfrm>
            <a:off x="8358876" y="5991970"/>
            <a:ext cx="1324968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b="1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индустриальный парк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0BCAE04-B8CB-BA7A-9570-46EBF00DFEB3}"/>
              </a:ext>
            </a:extLst>
          </p:cNvPr>
          <p:cNvSpPr txBox="1"/>
          <p:nvPr/>
        </p:nvSpPr>
        <p:spPr>
          <a:xfrm>
            <a:off x="8358876" y="5762632"/>
            <a:ext cx="1324968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b="1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объекты электроснабжения</a:t>
            </a:r>
          </a:p>
        </p:txBody>
      </p:sp>
      <p:sp>
        <p:nvSpPr>
          <p:cNvPr id="103" name="Скругленный прямоугольник 102">
            <a:extLst>
              <a:ext uri="{FF2B5EF4-FFF2-40B4-BE49-F238E27FC236}">
                <a16:creationId xmlns:a16="http://schemas.microsoft.com/office/drawing/2014/main" id="{72FE5585-2976-B57D-F73E-D49F5952A77B}"/>
              </a:ext>
            </a:extLst>
          </p:cNvPr>
          <p:cNvSpPr/>
          <p:nvPr/>
        </p:nvSpPr>
        <p:spPr>
          <a:xfrm>
            <a:off x="8476084" y="3921754"/>
            <a:ext cx="1276015" cy="2738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algn="ctr"/>
            <a:r>
              <a:rPr lang="ru-ID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Нижний Новгород</a:t>
            </a:r>
          </a:p>
        </p:txBody>
      </p:sp>
      <p:pic>
        <p:nvPicPr>
          <p:cNvPr id="104" name="Рисунок 103" descr="Маркер со сплошной заливкой">
            <a:extLst>
              <a:ext uri="{FF2B5EF4-FFF2-40B4-BE49-F238E27FC236}">
                <a16:creationId xmlns:a16="http://schemas.microsoft.com/office/drawing/2014/main" id="{AEB2BC66-8B47-1772-194B-9AFC1A3AF3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535520" y="3968676"/>
            <a:ext cx="180000" cy="180000"/>
          </a:xfrm>
          <a:prstGeom prst="rect">
            <a:avLst/>
          </a:prstGeom>
        </p:spPr>
      </p:pic>
      <p:sp>
        <p:nvSpPr>
          <p:cNvPr id="83" name="Скругленный прямоугольник 82">
            <a:extLst>
              <a:ext uri="{FF2B5EF4-FFF2-40B4-BE49-F238E27FC236}">
                <a16:creationId xmlns:a16="http://schemas.microsoft.com/office/drawing/2014/main" id="{50403483-55E7-7CD7-1A34-AF319242838E}"/>
              </a:ext>
            </a:extLst>
          </p:cNvPr>
          <p:cNvSpPr/>
          <p:nvPr/>
        </p:nvSpPr>
        <p:spPr>
          <a:xfrm>
            <a:off x="7269644" y="3167438"/>
            <a:ext cx="834449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algn="ctr"/>
            <a:r>
              <a:rPr lang="ru-ID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Балахна</a:t>
            </a:r>
          </a:p>
        </p:txBody>
      </p:sp>
      <p:pic>
        <p:nvPicPr>
          <p:cNvPr id="84" name="Рисунок 83" descr="Маркер со сплошной заливкой">
            <a:extLst>
              <a:ext uri="{FF2B5EF4-FFF2-40B4-BE49-F238E27FC236}">
                <a16:creationId xmlns:a16="http://schemas.microsoft.com/office/drawing/2014/main" id="{72083DFE-EDD9-273A-911A-529160DD2C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329080" y="3214360"/>
            <a:ext cx="180000" cy="180000"/>
          </a:xfrm>
          <a:prstGeom prst="rect">
            <a:avLst/>
          </a:prstGeom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id="{3A9B2723-88E7-A952-51F4-C32FCFC650A2}"/>
              </a:ext>
            </a:extLst>
          </p:cNvPr>
          <p:cNvSpPr/>
          <p:nvPr/>
        </p:nvSpPr>
        <p:spPr>
          <a:xfrm>
            <a:off x="6024876" y="5568490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98000" rtlCol="0" anchor="t"/>
          <a:lstStyle/>
          <a:p>
            <a:pPr algn="ctr"/>
            <a:r>
              <a:rPr lang="ru-ID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pic>
        <p:nvPicPr>
          <p:cNvPr id="25" name="Рисунок 24" descr="Электрическая опора со сплошной заливкой">
            <a:extLst>
              <a:ext uri="{FF2B5EF4-FFF2-40B4-BE49-F238E27FC236}">
                <a16:creationId xmlns:a16="http://schemas.microsoft.com/office/drawing/2014/main" id="{470D18D5-491B-7E76-5E16-58B42C771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8052695" y="5726493"/>
            <a:ext cx="180000" cy="180000"/>
          </a:xfrm>
          <a:prstGeom prst="rect">
            <a:avLst/>
          </a:prstGeom>
        </p:spPr>
      </p:pic>
      <p:pic>
        <p:nvPicPr>
          <p:cNvPr id="66" name="Рисунок 65" descr="Производство со сплошной заливкой">
            <a:extLst>
              <a:ext uri="{FF2B5EF4-FFF2-40B4-BE49-F238E27FC236}">
                <a16:creationId xmlns:a16="http://schemas.microsoft.com/office/drawing/2014/main" id="{F298B11F-C3E1-47BB-7A6C-94022096E3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8052695" y="5951827"/>
            <a:ext cx="180000" cy="180000"/>
          </a:xfrm>
          <a:prstGeom prst="rect">
            <a:avLst/>
          </a:prstGeom>
        </p:spPr>
      </p:pic>
      <p:sp>
        <p:nvSpPr>
          <p:cNvPr id="74" name="Полилиния 73">
            <a:extLst>
              <a:ext uri="{FF2B5EF4-FFF2-40B4-BE49-F238E27FC236}">
                <a16:creationId xmlns:a16="http://schemas.microsoft.com/office/drawing/2014/main" id="{5A7AA472-4C71-3AFC-4ACB-C6591BF4CEF1}"/>
              </a:ext>
            </a:extLst>
          </p:cNvPr>
          <p:cNvSpPr/>
          <p:nvPr/>
        </p:nvSpPr>
        <p:spPr>
          <a:xfrm>
            <a:off x="7494003" y="2655470"/>
            <a:ext cx="1076492" cy="1262814"/>
          </a:xfrm>
          <a:custGeom>
            <a:avLst/>
            <a:gdLst>
              <a:gd name="connsiteX0" fmla="*/ 48127 w 1564106"/>
              <a:gd name="connsiteY0" fmla="*/ 0 h 2374232"/>
              <a:gd name="connsiteX1" fmla="*/ 0 w 1564106"/>
              <a:gd name="connsiteY1" fmla="*/ 192505 h 2374232"/>
              <a:gd name="connsiteX2" fmla="*/ 344906 w 1564106"/>
              <a:gd name="connsiteY2" fmla="*/ 561474 h 2374232"/>
              <a:gd name="connsiteX3" fmla="*/ 537411 w 1564106"/>
              <a:gd name="connsiteY3" fmla="*/ 930442 h 2374232"/>
              <a:gd name="connsiteX4" fmla="*/ 826169 w 1564106"/>
              <a:gd name="connsiteY4" fmla="*/ 1331495 h 2374232"/>
              <a:gd name="connsiteX5" fmla="*/ 906379 w 1564106"/>
              <a:gd name="connsiteY5" fmla="*/ 1343526 h 2374232"/>
              <a:gd name="connsiteX6" fmla="*/ 950495 w 1564106"/>
              <a:gd name="connsiteY6" fmla="*/ 1391653 h 2374232"/>
              <a:gd name="connsiteX7" fmla="*/ 946485 w 1564106"/>
              <a:gd name="connsiteY7" fmla="*/ 1431758 h 2374232"/>
              <a:gd name="connsiteX8" fmla="*/ 998621 w 1564106"/>
              <a:gd name="connsiteY8" fmla="*/ 1435768 h 2374232"/>
              <a:gd name="connsiteX9" fmla="*/ 1098885 w 1564106"/>
              <a:gd name="connsiteY9" fmla="*/ 1528011 h 2374232"/>
              <a:gd name="connsiteX10" fmla="*/ 1147011 w 1564106"/>
              <a:gd name="connsiteY10" fmla="*/ 1483895 h 2374232"/>
              <a:gd name="connsiteX11" fmla="*/ 1227221 w 1564106"/>
              <a:gd name="connsiteY11" fmla="*/ 1491916 h 2374232"/>
              <a:gd name="connsiteX12" fmla="*/ 1351548 w 1564106"/>
              <a:gd name="connsiteY12" fmla="*/ 1700463 h 2374232"/>
              <a:gd name="connsiteX13" fmla="*/ 1564106 w 1564106"/>
              <a:gd name="connsiteY13" fmla="*/ 2009274 h 2374232"/>
              <a:gd name="connsiteX14" fmla="*/ 1544053 w 1564106"/>
              <a:gd name="connsiteY14" fmla="*/ 2197768 h 2374232"/>
              <a:gd name="connsiteX15" fmla="*/ 1403685 w 1564106"/>
              <a:gd name="connsiteY15" fmla="*/ 2374232 h 2374232"/>
              <a:gd name="connsiteX0" fmla="*/ 48127 w 1564106"/>
              <a:gd name="connsiteY0" fmla="*/ 0 h 2374232"/>
              <a:gd name="connsiteX1" fmla="*/ 0 w 1564106"/>
              <a:gd name="connsiteY1" fmla="*/ 192505 h 2374232"/>
              <a:gd name="connsiteX2" fmla="*/ 344906 w 1564106"/>
              <a:gd name="connsiteY2" fmla="*/ 561474 h 2374232"/>
              <a:gd name="connsiteX3" fmla="*/ 537411 w 1564106"/>
              <a:gd name="connsiteY3" fmla="*/ 930442 h 2374232"/>
              <a:gd name="connsiteX4" fmla="*/ 826169 w 1564106"/>
              <a:gd name="connsiteY4" fmla="*/ 1331495 h 2374232"/>
              <a:gd name="connsiteX5" fmla="*/ 906379 w 1564106"/>
              <a:gd name="connsiteY5" fmla="*/ 1343526 h 2374232"/>
              <a:gd name="connsiteX6" fmla="*/ 950495 w 1564106"/>
              <a:gd name="connsiteY6" fmla="*/ 1391653 h 2374232"/>
              <a:gd name="connsiteX7" fmla="*/ 998621 w 1564106"/>
              <a:gd name="connsiteY7" fmla="*/ 1435768 h 2374232"/>
              <a:gd name="connsiteX8" fmla="*/ 1098885 w 1564106"/>
              <a:gd name="connsiteY8" fmla="*/ 1528011 h 2374232"/>
              <a:gd name="connsiteX9" fmla="*/ 1147011 w 1564106"/>
              <a:gd name="connsiteY9" fmla="*/ 1483895 h 2374232"/>
              <a:gd name="connsiteX10" fmla="*/ 1227221 w 1564106"/>
              <a:gd name="connsiteY10" fmla="*/ 1491916 h 2374232"/>
              <a:gd name="connsiteX11" fmla="*/ 1351548 w 1564106"/>
              <a:gd name="connsiteY11" fmla="*/ 1700463 h 2374232"/>
              <a:gd name="connsiteX12" fmla="*/ 1564106 w 1564106"/>
              <a:gd name="connsiteY12" fmla="*/ 2009274 h 2374232"/>
              <a:gd name="connsiteX13" fmla="*/ 1544053 w 1564106"/>
              <a:gd name="connsiteY13" fmla="*/ 2197768 h 2374232"/>
              <a:gd name="connsiteX14" fmla="*/ 1403685 w 1564106"/>
              <a:gd name="connsiteY14" fmla="*/ 2374232 h 2374232"/>
              <a:gd name="connsiteX0" fmla="*/ 48127 w 1564106"/>
              <a:gd name="connsiteY0" fmla="*/ 0 h 2374232"/>
              <a:gd name="connsiteX1" fmla="*/ 0 w 1564106"/>
              <a:gd name="connsiteY1" fmla="*/ 192505 h 2374232"/>
              <a:gd name="connsiteX2" fmla="*/ 344906 w 1564106"/>
              <a:gd name="connsiteY2" fmla="*/ 561474 h 2374232"/>
              <a:gd name="connsiteX3" fmla="*/ 537411 w 1564106"/>
              <a:gd name="connsiteY3" fmla="*/ 930442 h 2374232"/>
              <a:gd name="connsiteX4" fmla="*/ 826169 w 1564106"/>
              <a:gd name="connsiteY4" fmla="*/ 1331495 h 2374232"/>
              <a:gd name="connsiteX5" fmla="*/ 906379 w 1564106"/>
              <a:gd name="connsiteY5" fmla="*/ 1343526 h 2374232"/>
              <a:gd name="connsiteX6" fmla="*/ 950495 w 1564106"/>
              <a:gd name="connsiteY6" fmla="*/ 1391653 h 2374232"/>
              <a:gd name="connsiteX7" fmla="*/ 982746 w 1564106"/>
              <a:gd name="connsiteY7" fmla="*/ 1448468 h 2374232"/>
              <a:gd name="connsiteX8" fmla="*/ 1098885 w 1564106"/>
              <a:gd name="connsiteY8" fmla="*/ 1528011 h 2374232"/>
              <a:gd name="connsiteX9" fmla="*/ 1147011 w 1564106"/>
              <a:gd name="connsiteY9" fmla="*/ 1483895 h 2374232"/>
              <a:gd name="connsiteX10" fmla="*/ 1227221 w 1564106"/>
              <a:gd name="connsiteY10" fmla="*/ 1491916 h 2374232"/>
              <a:gd name="connsiteX11" fmla="*/ 1351548 w 1564106"/>
              <a:gd name="connsiteY11" fmla="*/ 1700463 h 2374232"/>
              <a:gd name="connsiteX12" fmla="*/ 1564106 w 1564106"/>
              <a:gd name="connsiteY12" fmla="*/ 2009274 h 2374232"/>
              <a:gd name="connsiteX13" fmla="*/ 1544053 w 1564106"/>
              <a:gd name="connsiteY13" fmla="*/ 2197768 h 2374232"/>
              <a:gd name="connsiteX14" fmla="*/ 1403685 w 1564106"/>
              <a:gd name="connsiteY14" fmla="*/ 2374232 h 2374232"/>
              <a:gd name="connsiteX0" fmla="*/ 48127 w 1564106"/>
              <a:gd name="connsiteY0" fmla="*/ 0 h 2374232"/>
              <a:gd name="connsiteX1" fmla="*/ 0 w 1564106"/>
              <a:gd name="connsiteY1" fmla="*/ 192505 h 2374232"/>
              <a:gd name="connsiteX2" fmla="*/ 344906 w 1564106"/>
              <a:gd name="connsiteY2" fmla="*/ 561474 h 2374232"/>
              <a:gd name="connsiteX3" fmla="*/ 537411 w 1564106"/>
              <a:gd name="connsiteY3" fmla="*/ 930442 h 2374232"/>
              <a:gd name="connsiteX4" fmla="*/ 826169 w 1564106"/>
              <a:gd name="connsiteY4" fmla="*/ 1331495 h 2374232"/>
              <a:gd name="connsiteX5" fmla="*/ 906379 w 1564106"/>
              <a:gd name="connsiteY5" fmla="*/ 1343526 h 2374232"/>
              <a:gd name="connsiteX6" fmla="*/ 937795 w 1564106"/>
              <a:gd name="connsiteY6" fmla="*/ 1423403 h 2374232"/>
              <a:gd name="connsiteX7" fmla="*/ 982746 w 1564106"/>
              <a:gd name="connsiteY7" fmla="*/ 1448468 h 2374232"/>
              <a:gd name="connsiteX8" fmla="*/ 1098885 w 1564106"/>
              <a:gd name="connsiteY8" fmla="*/ 1528011 h 2374232"/>
              <a:gd name="connsiteX9" fmla="*/ 1147011 w 1564106"/>
              <a:gd name="connsiteY9" fmla="*/ 1483895 h 2374232"/>
              <a:gd name="connsiteX10" fmla="*/ 1227221 w 1564106"/>
              <a:gd name="connsiteY10" fmla="*/ 1491916 h 2374232"/>
              <a:gd name="connsiteX11" fmla="*/ 1351548 w 1564106"/>
              <a:gd name="connsiteY11" fmla="*/ 1700463 h 2374232"/>
              <a:gd name="connsiteX12" fmla="*/ 1564106 w 1564106"/>
              <a:gd name="connsiteY12" fmla="*/ 2009274 h 2374232"/>
              <a:gd name="connsiteX13" fmla="*/ 1544053 w 1564106"/>
              <a:gd name="connsiteY13" fmla="*/ 2197768 h 2374232"/>
              <a:gd name="connsiteX14" fmla="*/ 1403685 w 1564106"/>
              <a:gd name="connsiteY14" fmla="*/ 2374232 h 2374232"/>
              <a:gd name="connsiteX0" fmla="*/ 48127 w 1544053"/>
              <a:gd name="connsiteY0" fmla="*/ 0 h 2374232"/>
              <a:gd name="connsiteX1" fmla="*/ 0 w 1544053"/>
              <a:gd name="connsiteY1" fmla="*/ 192505 h 2374232"/>
              <a:gd name="connsiteX2" fmla="*/ 344906 w 1544053"/>
              <a:gd name="connsiteY2" fmla="*/ 561474 h 2374232"/>
              <a:gd name="connsiteX3" fmla="*/ 537411 w 1544053"/>
              <a:gd name="connsiteY3" fmla="*/ 930442 h 2374232"/>
              <a:gd name="connsiteX4" fmla="*/ 826169 w 1544053"/>
              <a:gd name="connsiteY4" fmla="*/ 1331495 h 2374232"/>
              <a:gd name="connsiteX5" fmla="*/ 906379 w 1544053"/>
              <a:gd name="connsiteY5" fmla="*/ 1343526 h 2374232"/>
              <a:gd name="connsiteX6" fmla="*/ 937795 w 1544053"/>
              <a:gd name="connsiteY6" fmla="*/ 1423403 h 2374232"/>
              <a:gd name="connsiteX7" fmla="*/ 982746 w 1544053"/>
              <a:gd name="connsiteY7" fmla="*/ 1448468 h 2374232"/>
              <a:gd name="connsiteX8" fmla="*/ 1098885 w 1544053"/>
              <a:gd name="connsiteY8" fmla="*/ 1528011 h 2374232"/>
              <a:gd name="connsiteX9" fmla="*/ 1147011 w 1544053"/>
              <a:gd name="connsiteY9" fmla="*/ 1483895 h 2374232"/>
              <a:gd name="connsiteX10" fmla="*/ 1227221 w 1544053"/>
              <a:gd name="connsiteY10" fmla="*/ 1491916 h 2374232"/>
              <a:gd name="connsiteX11" fmla="*/ 1351548 w 1544053"/>
              <a:gd name="connsiteY11" fmla="*/ 1700463 h 2374232"/>
              <a:gd name="connsiteX12" fmla="*/ 1544053 w 1544053"/>
              <a:gd name="connsiteY12" fmla="*/ 2197768 h 2374232"/>
              <a:gd name="connsiteX13" fmla="*/ 1403685 w 1544053"/>
              <a:gd name="connsiteY13" fmla="*/ 2374232 h 2374232"/>
              <a:gd name="connsiteX0" fmla="*/ 48127 w 1403685"/>
              <a:gd name="connsiteY0" fmla="*/ 0 h 2374232"/>
              <a:gd name="connsiteX1" fmla="*/ 0 w 1403685"/>
              <a:gd name="connsiteY1" fmla="*/ 192505 h 2374232"/>
              <a:gd name="connsiteX2" fmla="*/ 344906 w 1403685"/>
              <a:gd name="connsiteY2" fmla="*/ 561474 h 2374232"/>
              <a:gd name="connsiteX3" fmla="*/ 537411 w 1403685"/>
              <a:gd name="connsiteY3" fmla="*/ 930442 h 2374232"/>
              <a:gd name="connsiteX4" fmla="*/ 826169 w 1403685"/>
              <a:gd name="connsiteY4" fmla="*/ 1331495 h 2374232"/>
              <a:gd name="connsiteX5" fmla="*/ 906379 w 1403685"/>
              <a:gd name="connsiteY5" fmla="*/ 1343526 h 2374232"/>
              <a:gd name="connsiteX6" fmla="*/ 937795 w 1403685"/>
              <a:gd name="connsiteY6" fmla="*/ 1423403 h 2374232"/>
              <a:gd name="connsiteX7" fmla="*/ 982746 w 1403685"/>
              <a:gd name="connsiteY7" fmla="*/ 1448468 h 2374232"/>
              <a:gd name="connsiteX8" fmla="*/ 1098885 w 1403685"/>
              <a:gd name="connsiteY8" fmla="*/ 1528011 h 2374232"/>
              <a:gd name="connsiteX9" fmla="*/ 1147011 w 1403685"/>
              <a:gd name="connsiteY9" fmla="*/ 1483895 h 2374232"/>
              <a:gd name="connsiteX10" fmla="*/ 1227221 w 1403685"/>
              <a:gd name="connsiteY10" fmla="*/ 1491916 h 2374232"/>
              <a:gd name="connsiteX11" fmla="*/ 1351548 w 1403685"/>
              <a:gd name="connsiteY11" fmla="*/ 1700463 h 2374232"/>
              <a:gd name="connsiteX12" fmla="*/ 1403685 w 1403685"/>
              <a:gd name="connsiteY12" fmla="*/ 2374232 h 2374232"/>
              <a:gd name="connsiteX0" fmla="*/ 48127 w 1351548"/>
              <a:gd name="connsiteY0" fmla="*/ 0 h 1700463"/>
              <a:gd name="connsiteX1" fmla="*/ 0 w 1351548"/>
              <a:gd name="connsiteY1" fmla="*/ 192505 h 1700463"/>
              <a:gd name="connsiteX2" fmla="*/ 344906 w 1351548"/>
              <a:gd name="connsiteY2" fmla="*/ 561474 h 1700463"/>
              <a:gd name="connsiteX3" fmla="*/ 537411 w 1351548"/>
              <a:gd name="connsiteY3" fmla="*/ 930442 h 1700463"/>
              <a:gd name="connsiteX4" fmla="*/ 826169 w 1351548"/>
              <a:gd name="connsiteY4" fmla="*/ 1331495 h 1700463"/>
              <a:gd name="connsiteX5" fmla="*/ 906379 w 1351548"/>
              <a:gd name="connsiteY5" fmla="*/ 1343526 h 1700463"/>
              <a:gd name="connsiteX6" fmla="*/ 937795 w 1351548"/>
              <a:gd name="connsiteY6" fmla="*/ 1423403 h 1700463"/>
              <a:gd name="connsiteX7" fmla="*/ 982746 w 1351548"/>
              <a:gd name="connsiteY7" fmla="*/ 1448468 h 1700463"/>
              <a:gd name="connsiteX8" fmla="*/ 1098885 w 1351548"/>
              <a:gd name="connsiteY8" fmla="*/ 1528011 h 1700463"/>
              <a:gd name="connsiteX9" fmla="*/ 1147011 w 1351548"/>
              <a:gd name="connsiteY9" fmla="*/ 1483895 h 1700463"/>
              <a:gd name="connsiteX10" fmla="*/ 1227221 w 1351548"/>
              <a:gd name="connsiteY10" fmla="*/ 1491916 h 1700463"/>
              <a:gd name="connsiteX11" fmla="*/ 1351548 w 1351548"/>
              <a:gd name="connsiteY11" fmla="*/ 1700463 h 1700463"/>
              <a:gd name="connsiteX0" fmla="*/ 6852 w 1310273"/>
              <a:gd name="connsiteY0" fmla="*/ 0 h 1700463"/>
              <a:gd name="connsiteX1" fmla="*/ 0 w 1310273"/>
              <a:gd name="connsiteY1" fmla="*/ 179805 h 1700463"/>
              <a:gd name="connsiteX2" fmla="*/ 303631 w 1310273"/>
              <a:gd name="connsiteY2" fmla="*/ 561474 h 1700463"/>
              <a:gd name="connsiteX3" fmla="*/ 496136 w 1310273"/>
              <a:gd name="connsiteY3" fmla="*/ 930442 h 1700463"/>
              <a:gd name="connsiteX4" fmla="*/ 784894 w 1310273"/>
              <a:gd name="connsiteY4" fmla="*/ 1331495 h 1700463"/>
              <a:gd name="connsiteX5" fmla="*/ 865104 w 1310273"/>
              <a:gd name="connsiteY5" fmla="*/ 1343526 h 1700463"/>
              <a:gd name="connsiteX6" fmla="*/ 896520 w 1310273"/>
              <a:gd name="connsiteY6" fmla="*/ 1423403 h 1700463"/>
              <a:gd name="connsiteX7" fmla="*/ 941471 w 1310273"/>
              <a:gd name="connsiteY7" fmla="*/ 1448468 h 1700463"/>
              <a:gd name="connsiteX8" fmla="*/ 1057610 w 1310273"/>
              <a:gd name="connsiteY8" fmla="*/ 1528011 h 1700463"/>
              <a:gd name="connsiteX9" fmla="*/ 1105736 w 1310273"/>
              <a:gd name="connsiteY9" fmla="*/ 1483895 h 1700463"/>
              <a:gd name="connsiteX10" fmla="*/ 1185946 w 1310273"/>
              <a:gd name="connsiteY10" fmla="*/ 1491916 h 1700463"/>
              <a:gd name="connsiteX11" fmla="*/ 1310273 w 1310273"/>
              <a:gd name="connsiteY11" fmla="*/ 1700463 h 1700463"/>
              <a:gd name="connsiteX0" fmla="*/ 0 w 1331996"/>
              <a:gd name="connsiteY0" fmla="*/ 0 h 1697288"/>
              <a:gd name="connsiteX1" fmla="*/ 21723 w 1331996"/>
              <a:gd name="connsiteY1" fmla="*/ 176630 h 1697288"/>
              <a:gd name="connsiteX2" fmla="*/ 325354 w 1331996"/>
              <a:gd name="connsiteY2" fmla="*/ 558299 h 1697288"/>
              <a:gd name="connsiteX3" fmla="*/ 517859 w 1331996"/>
              <a:gd name="connsiteY3" fmla="*/ 927267 h 1697288"/>
              <a:gd name="connsiteX4" fmla="*/ 806617 w 1331996"/>
              <a:gd name="connsiteY4" fmla="*/ 1328320 h 1697288"/>
              <a:gd name="connsiteX5" fmla="*/ 886827 w 1331996"/>
              <a:gd name="connsiteY5" fmla="*/ 1340351 h 1697288"/>
              <a:gd name="connsiteX6" fmla="*/ 918243 w 1331996"/>
              <a:gd name="connsiteY6" fmla="*/ 1420228 h 1697288"/>
              <a:gd name="connsiteX7" fmla="*/ 963194 w 1331996"/>
              <a:gd name="connsiteY7" fmla="*/ 1445293 h 1697288"/>
              <a:gd name="connsiteX8" fmla="*/ 1079333 w 1331996"/>
              <a:gd name="connsiteY8" fmla="*/ 1524836 h 1697288"/>
              <a:gd name="connsiteX9" fmla="*/ 1127459 w 1331996"/>
              <a:gd name="connsiteY9" fmla="*/ 1480720 h 1697288"/>
              <a:gd name="connsiteX10" fmla="*/ 1207669 w 1331996"/>
              <a:gd name="connsiteY10" fmla="*/ 1488741 h 1697288"/>
              <a:gd name="connsiteX11" fmla="*/ 1331996 w 1331996"/>
              <a:gd name="connsiteY11" fmla="*/ 1697288 h 1697288"/>
              <a:gd name="connsiteX0" fmla="*/ 0 w 1490746"/>
              <a:gd name="connsiteY0" fmla="*/ 0 h 1697288"/>
              <a:gd name="connsiteX1" fmla="*/ 180473 w 1490746"/>
              <a:gd name="connsiteY1" fmla="*/ 176630 h 1697288"/>
              <a:gd name="connsiteX2" fmla="*/ 484104 w 1490746"/>
              <a:gd name="connsiteY2" fmla="*/ 558299 h 1697288"/>
              <a:gd name="connsiteX3" fmla="*/ 676609 w 1490746"/>
              <a:gd name="connsiteY3" fmla="*/ 927267 h 1697288"/>
              <a:gd name="connsiteX4" fmla="*/ 965367 w 1490746"/>
              <a:gd name="connsiteY4" fmla="*/ 1328320 h 1697288"/>
              <a:gd name="connsiteX5" fmla="*/ 1045577 w 1490746"/>
              <a:gd name="connsiteY5" fmla="*/ 1340351 h 1697288"/>
              <a:gd name="connsiteX6" fmla="*/ 1076993 w 1490746"/>
              <a:gd name="connsiteY6" fmla="*/ 1420228 h 1697288"/>
              <a:gd name="connsiteX7" fmla="*/ 1121944 w 1490746"/>
              <a:gd name="connsiteY7" fmla="*/ 1445293 h 1697288"/>
              <a:gd name="connsiteX8" fmla="*/ 1238083 w 1490746"/>
              <a:gd name="connsiteY8" fmla="*/ 1524836 h 1697288"/>
              <a:gd name="connsiteX9" fmla="*/ 1286209 w 1490746"/>
              <a:gd name="connsiteY9" fmla="*/ 1480720 h 1697288"/>
              <a:gd name="connsiteX10" fmla="*/ 1366419 w 1490746"/>
              <a:gd name="connsiteY10" fmla="*/ 1488741 h 1697288"/>
              <a:gd name="connsiteX11" fmla="*/ 1490746 w 1490746"/>
              <a:gd name="connsiteY11" fmla="*/ 1697288 h 1697288"/>
              <a:gd name="connsiteX0" fmla="*/ 0 w 1490746"/>
              <a:gd name="connsiteY0" fmla="*/ 0 h 1697288"/>
              <a:gd name="connsiteX1" fmla="*/ 164598 w 1490746"/>
              <a:gd name="connsiteY1" fmla="*/ 179805 h 1697288"/>
              <a:gd name="connsiteX2" fmla="*/ 484104 w 1490746"/>
              <a:gd name="connsiteY2" fmla="*/ 558299 h 1697288"/>
              <a:gd name="connsiteX3" fmla="*/ 676609 w 1490746"/>
              <a:gd name="connsiteY3" fmla="*/ 927267 h 1697288"/>
              <a:gd name="connsiteX4" fmla="*/ 965367 w 1490746"/>
              <a:gd name="connsiteY4" fmla="*/ 1328320 h 1697288"/>
              <a:gd name="connsiteX5" fmla="*/ 1045577 w 1490746"/>
              <a:gd name="connsiteY5" fmla="*/ 1340351 h 1697288"/>
              <a:gd name="connsiteX6" fmla="*/ 1076993 w 1490746"/>
              <a:gd name="connsiteY6" fmla="*/ 1420228 h 1697288"/>
              <a:gd name="connsiteX7" fmla="*/ 1121944 w 1490746"/>
              <a:gd name="connsiteY7" fmla="*/ 1445293 h 1697288"/>
              <a:gd name="connsiteX8" fmla="*/ 1238083 w 1490746"/>
              <a:gd name="connsiteY8" fmla="*/ 1524836 h 1697288"/>
              <a:gd name="connsiteX9" fmla="*/ 1286209 w 1490746"/>
              <a:gd name="connsiteY9" fmla="*/ 1480720 h 1697288"/>
              <a:gd name="connsiteX10" fmla="*/ 1366419 w 1490746"/>
              <a:gd name="connsiteY10" fmla="*/ 1488741 h 1697288"/>
              <a:gd name="connsiteX11" fmla="*/ 1490746 w 1490746"/>
              <a:gd name="connsiteY11" fmla="*/ 1697288 h 1697288"/>
              <a:gd name="connsiteX0" fmla="*/ 0 w 1490746"/>
              <a:gd name="connsiteY0" fmla="*/ 0 h 1697288"/>
              <a:gd name="connsiteX1" fmla="*/ 164598 w 1490746"/>
              <a:gd name="connsiteY1" fmla="*/ 179805 h 1697288"/>
              <a:gd name="connsiteX2" fmla="*/ 414254 w 1490746"/>
              <a:gd name="connsiteY2" fmla="*/ 434474 h 1697288"/>
              <a:gd name="connsiteX3" fmla="*/ 676609 w 1490746"/>
              <a:gd name="connsiteY3" fmla="*/ 927267 h 1697288"/>
              <a:gd name="connsiteX4" fmla="*/ 965367 w 1490746"/>
              <a:gd name="connsiteY4" fmla="*/ 1328320 h 1697288"/>
              <a:gd name="connsiteX5" fmla="*/ 1045577 w 1490746"/>
              <a:gd name="connsiteY5" fmla="*/ 1340351 h 1697288"/>
              <a:gd name="connsiteX6" fmla="*/ 1076993 w 1490746"/>
              <a:gd name="connsiteY6" fmla="*/ 1420228 h 1697288"/>
              <a:gd name="connsiteX7" fmla="*/ 1121944 w 1490746"/>
              <a:gd name="connsiteY7" fmla="*/ 1445293 h 1697288"/>
              <a:gd name="connsiteX8" fmla="*/ 1238083 w 1490746"/>
              <a:gd name="connsiteY8" fmla="*/ 1524836 h 1697288"/>
              <a:gd name="connsiteX9" fmla="*/ 1286209 w 1490746"/>
              <a:gd name="connsiteY9" fmla="*/ 1480720 h 1697288"/>
              <a:gd name="connsiteX10" fmla="*/ 1366419 w 1490746"/>
              <a:gd name="connsiteY10" fmla="*/ 1488741 h 1697288"/>
              <a:gd name="connsiteX11" fmla="*/ 1490746 w 1490746"/>
              <a:gd name="connsiteY11" fmla="*/ 1697288 h 1697288"/>
              <a:gd name="connsiteX0" fmla="*/ 0 w 1490746"/>
              <a:gd name="connsiteY0" fmla="*/ 0 h 1697288"/>
              <a:gd name="connsiteX1" fmla="*/ 164598 w 1490746"/>
              <a:gd name="connsiteY1" fmla="*/ 179805 h 1697288"/>
              <a:gd name="connsiteX2" fmla="*/ 414254 w 1490746"/>
              <a:gd name="connsiteY2" fmla="*/ 434474 h 1697288"/>
              <a:gd name="connsiteX3" fmla="*/ 676609 w 1490746"/>
              <a:gd name="connsiteY3" fmla="*/ 927267 h 1697288"/>
              <a:gd name="connsiteX4" fmla="*/ 965367 w 1490746"/>
              <a:gd name="connsiteY4" fmla="*/ 1328320 h 1697288"/>
              <a:gd name="connsiteX5" fmla="*/ 1045577 w 1490746"/>
              <a:gd name="connsiteY5" fmla="*/ 1340351 h 1697288"/>
              <a:gd name="connsiteX6" fmla="*/ 1076993 w 1490746"/>
              <a:gd name="connsiteY6" fmla="*/ 1420228 h 1697288"/>
              <a:gd name="connsiteX7" fmla="*/ 1121944 w 1490746"/>
              <a:gd name="connsiteY7" fmla="*/ 1445293 h 1697288"/>
              <a:gd name="connsiteX8" fmla="*/ 1238083 w 1490746"/>
              <a:gd name="connsiteY8" fmla="*/ 1524836 h 1697288"/>
              <a:gd name="connsiteX9" fmla="*/ 1286209 w 1490746"/>
              <a:gd name="connsiteY9" fmla="*/ 1480720 h 1697288"/>
              <a:gd name="connsiteX10" fmla="*/ 1366419 w 1490746"/>
              <a:gd name="connsiteY10" fmla="*/ 1488741 h 1697288"/>
              <a:gd name="connsiteX11" fmla="*/ 1490746 w 1490746"/>
              <a:gd name="connsiteY11" fmla="*/ 1697288 h 1697288"/>
              <a:gd name="connsiteX0" fmla="*/ 0 w 1490746"/>
              <a:gd name="connsiteY0" fmla="*/ 0 h 1697288"/>
              <a:gd name="connsiteX1" fmla="*/ 164598 w 1490746"/>
              <a:gd name="connsiteY1" fmla="*/ 179805 h 1697288"/>
              <a:gd name="connsiteX2" fmla="*/ 414254 w 1490746"/>
              <a:gd name="connsiteY2" fmla="*/ 434474 h 1697288"/>
              <a:gd name="connsiteX3" fmla="*/ 676609 w 1490746"/>
              <a:gd name="connsiteY3" fmla="*/ 927267 h 1697288"/>
              <a:gd name="connsiteX4" fmla="*/ 965367 w 1490746"/>
              <a:gd name="connsiteY4" fmla="*/ 1328320 h 1697288"/>
              <a:gd name="connsiteX5" fmla="*/ 1045577 w 1490746"/>
              <a:gd name="connsiteY5" fmla="*/ 1340351 h 1697288"/>
              <a:gd name="connsiteX6" fmla="*/ 1076993 w 1490746"/>
              <a:gd name="connsiteY6" fmla="*/ 1420228 h 1697288"/>
              <a:gd name="connsiteX7" fmla="*/ 1121944 w 1490746"/>
              <a:gd name="connsiteY7" fmla="*/ 1445293 h 1697288"/>
              <a:gd name="connsiteX8" fmla="*/ 1238083 w 1490746"/>
              <a:gd name="connsiteY8" fmla="*/ 1524836 h 1697288"/>
              <a:gd name="connsiteX9" fmla="*/ 1286209 w 1490746"/>
              <a:gd name="connsiteY9" fmla="*/ 1480720 h 1697288"/>
              <a:gd name="connsiteX10" fmla="*/ 1366419 w 1490746"/>
              <a:gd name="connsiteY10" fmla="*/ 1488741 h 1697288"/>
              <a:gd name="connsiteX11" fmla="*/ 1490746 w 1490746"/>
              <a:gd name="connsiteY11" fmla="*/ 1697288 h 1697288"/>
              <a:gd name="connsiteX0" fmla="*/ 0 w 1490746"/>
              <a:gd name="connsiteY0" fmla="*/ 0 h 1697288"/>
              <a:gd name="connsiteX1" fmla="*/ 414254 w 1490746"/>
              <a:gd name="connsiteY1" fmla="*/ 434474 h 1697288"/>
              <a:gd name="connsiteX2" fmla="*/ 676609 w 1490746"/>
              <a:gd name="connsiteY2" fmla="*/ 927267 h 1697288"/>
              <a:gd name="connsiteX3" fmla="*/ 965367 w 1490746"/>
              <a:gd name="connsiteY3" fmla="*/ 1328320 h 1697288"/>
              <a:gd name="connsiteX4" fmla="*/ 1045577 w 1490746"/>
              <a:gd name="connsiteY4" fmla="*/ 1340351 h 1697288"/>
              <a:gd name="connsiteX5" fmla="*/ 1076993 w 1490746"/>
              <a:gd name="connsiteY5" fmla="*/ 1420228 h 1697288"/>
              <a:gd name="connsiteX6" fmla="*/ 1121944 w 1490746"/>
              <a:gd name="connsiteY6" fmla="*/ 1445293 h 1697288"/>
              <a:gd name="connsiteX7" fmla="*/ 1238083 w 1490746"/>
              <a:gd name="connsiteY7" fmla="*/ 1524836 h 1697288"/>
              <a:gd name="connsiteX8" fmla="*/ 1286209 w 1490746"/>
              <a:gd name="connsiteY8" fmla="*/ 1480720 h 1697288"/>
              <a:gd name="connsiteX9" fmla="*/ 1366419 w 1490746"/>
              <a:gd name="connsiteY9" fmla="*/ 1488741 h 1697288"/>
              <a:gd name="connsiteX10" fmla="*/ 1490746 w 1490746"/>
              <a:gd name="connsiteY10" fmla="*/ 1697288 h 1697288"/>
              <a:gd name="connsiteX0" fmla="*/ 0 w 1490746"/>
              <a:gd name="connsiteY0" fmla="*/ 0 h 1697288"/>
              <a:gd name="connsiteX1" fmla="*/ 138808 w 1490746"/>
              <a:gd name="connsiteY1" fmla="*/ 154214 h 1697288"/>
              <a:gd name="connsiteX2" fmla="*/ 414254 w 1490746"/>
              <a:gd name="connsiteY2" fmla="*/ 434474 h 1697288"/>
              <a:gd name="connsiteX3" fmla="*/ 676609 w 1490746"/>
              <a:gd name="connsiteY3" fmla="*/ 927267 h 1697288"/>
              <a:gd name="connsiteX4" fmla="*/ 965367 w 1490746"/>
              <a:gd name="connsiteY4" fmla="*/ 1328320 h 1697288"/>
              <a:gd name="connsiteX5" fmla="*/ 1045577 w 1490746"/>
              <a:gd name="connsiteY5" fmla="*/ 1340351 h 1697288"/>
              <a:gd name="connsiteX6" fmla="*/ 1076993 w 1490746"/>
              <a:gd name="connsiteY6" fmla="*/ 1420228 h 1697288"/>
              <a:gd name="connsiteX7" fmla="*/ 1121944 w 1490746"/>
              <a:gd name="connsiteY7" fmla="*/ 1445293 h 1697288"/>
              <a:gd name="connsiteX8" fmla="*/ 1238083 w 1490746"/>
              <a:gd name="connsiteY8" fmla="*/ 1524836 h 1697288"/>
              <a:gd name="connsiteX9" fmla="*/ 1286209 w 1490746"/>
              <a:gd name="connsiteY9" fmla="*/ 1480720 h 1697288"/>
              <a:gd name="connsiteX10" fmla="*/ 1366419 w 1490746"/>
              <a:gd name="connsiteY10" fmla="*/ 1488741 h 1697288"/>
              <a:gd name="connsiteX11" fmla="*/ 1490746 w 1490746"/>
              <a:gd name="connsiteY11" fmla="*/ 1697288 h 1697288"/>
              <a:gd name="connsiteX0" fmla="*/ 0 w 1412687"/>
              <a:gd name="connsiteY0" fmla="*/ 0 h 1701005"/>
              <a:gd name="connsiteX1" fmla="*/ 60749 w 1412687"/>
              <a:gd name="connsiteY1" fmla="*/ 157931 h 1701005"/>
              <a:gd name="connsiteX2" fmla="*/ 336195 w 1412687"/>
              <a:gd name="connsiteY2" fmla="*/ 438191 h 1701005"/>
              <a:gd name="connsiteX3" fmla="*/ 598550 w 1412687"/>
              <a:gd name="connsiteY3" fmla="*/ 930984 h 1701005"/>
              <a:gd name="connsiteX4" fmla="*/ 887308 w 1412687"/>
              <a:gd name="connsiteY4" fmla="*/ 1332037 h 1701005"/>
              <a:gd name="connsiteX5" fmla="*/ 967518 w 1412687"/>
              <a:gd name="connsiteY5" fmla="*/ 1344068 h 1701005"/>
              <a:gd name="connsiteX6" fmla="*/ 998934 w 1412687"/>
              <a:gd name="connsiteY6" fmla="*/ 1423945 h 1701005"/>
              <a:gd name="connsiteX7" fmla="*/ 1043885 w 1412687"/>
              <a:gd name="connsiteY7" fmla="*/ 1449010 h 1701005"/>
              <a:gd name="connsiteX8" fmla="*/ 1160024 w 1412687"/>
              <a:gd name="connsiteY8" fmla="*/ 1528553 h 1701005"/>
              <a:gd name="connsiteX9" fmla="*/ 1208150 w 1412687"/>
              <a:gd name="connsiteY9" fmla="*/ 1484437 h 1701005"/>
              <a:gd name="connsiteX10" fmla="*/ 1288360 w 1412687"/>
              <a:gd name="connsiteY10" fmla="*/ 1492458 h 1701005"/>
              <a:gd name="connsiteX11" fmla="*/ 1412687 w 1412687"/>
              <a:gd name="connsiteY11" fmla="*/ 1701005 h 1701005"/>
              <a:gd name="connsiteX0" fmla="*/ 0 w 1368082"/>
              <a:gd name="connsiteY0" fmla="*/ 0 h 1701005"/>
              <a:gd name="connsiteX1" fmla="*/ 16144 w 1368082"/>
              <a:gd name="connsiteY1" fmla="*/ 157931 h 1701005"/>
              <a:gd name="connsiteX2" fmla="*/ 291590 w 1368082"/>
              <a:gd name="connsiteY2" fmla="*/ 438191 h 1701005"/>
              <a:gd name="connsiteX3" fmla="*/ 553945 w 1368082"/>
              <a:gd name="connsiteY3" fmla="*/ 930984 h 1701005"/>
              <a:gd name="connsiteX4" fmla="*/ 842703 w 1368082"/>
              <a:gd name="connsiteY4" fmla="*/ 1332037 h 1701005"/>
              <a:gd name="connsiteX5" fmla="*/ 922913 w 1368082"/>
              <a:gd name="connsiteY5" fmla="*/ 1344068 h 1701005"/>
              <a:gd name="connsiteX6" fmla="*/ 954329 w 1368082"/>
              <a:gd name="connsiteY6" fmla="*/ 1423945 h 1701005"/>
              <a:gd name="connsiteX7" fmla="*/ 999280 w 1368082"/>
              <a:gd name="connsiteY7" fmla="*/ 1449010 h 1701005"/>
              <a:gd name="connsiteX8" fmla="*/ 1115419 w 1368082"/>
              <a:gd name="connsiteY8" fmla="*/ 1528553 h 1701005"/>
              <a:gd name="connsiteX9" fmla="*/ 1163545 w 1368082"/>
              <a:gd name="connsiteY9" fmla="*/ 1484437 h 1701005"/>
              <a:gd name="connsiteX10" fmla="*/ 1243755 w 1368082"/>
              <a:gd name="connsiteY10" fmla="*/ 1492458 h 1701005"/>
              <a:gd name="connsiteX11" fmla="*/ 1368082 w 1368082"/>
              <a:gd name="connsiteY11" fmla="*/ 1701005 h 1701005"/>
              <a:gd name="connsiteX0" fmla="*/ 0 w 1351938"/>
              <a:gd name="connsiteY0" fmla="*/ 0 h 1543074"/>
              <a:gd name="connsiteX1" fmla="*/ 275446 w 1351938"/>
              <a:gd name="connsiteY1" fmla="*/ 280260 h 1543074"/>
              <a:gd name="connsiteX2" fmla="*/ 537801 w 1351938"/>
              <a:gd name="connsiteY2" fmla="*/ 773053 h 1543074"/>
              <a:gd name="connsiteX3" fmla="*/ 826559 w 1351938"/>
              <a:gd name="connsiteY3" fmla="*/ 1174106 h 1543074"/>
              <a:gd name="connsiteX4" fmla="*/ 906769 w 1351938"/>
              <a:gd name="connsiteY4" fmla="*/ 1186137 h 1543074"/>
              <a:gd name="connsiteX5" fmla="*/ 938185 w 1351938"/>
              <a:gd name="connsiteY5" fmla="*/ 1266014 h 1543074"/>
              <a:gd name="connsiteX6" fmla="*/ 983136 w 1351938"/>
              <a:gd name="connsiteY6" fmla="*/ 1291079 h 1543074"/>
              <a:gd name="connsiteX7" fmla="*/ 1099275 w 1351938"/>
              <a:gd name="connsiteY7" fmla="*/ 1370622 h 1543074"/>
              <a:gd name="connsiteX8" fmla="*/ 1147401 w 1351938"/>
              <a:gd name="connsiteY8" fmla="*/ 1326506 h 1543074"/>
              <a:gd name="connsiteX9" fmla="*/ 1227611 w 1351938"/>
              <a:gd name="connsiteY9" fmla="*/ 1334527 h 1543074"/>
              <a:gd name="connsiteX10" fmla="*/ 1351938 w 1351938"/>
              <a:gd name="connsiteY10" fmla="*/ 1543074 h 1543074"/>
              <a:gd name="connsiteX0" fmla="*/ 0 w 1076492"/>
              <a:gd name="connsiteY0" fmla="*/ 0 h 1262814"/>
              <a:gd name="connsiteX1" fmla="*/ 262355 w 1076492"/>
              <a:gd name="connsiteY1" fmla="*/ 492793 h 1262814"/>
              <a:gd name="connsiteX2" fmla="*/ 551113 w 1076492"/>
              <a:gd name="connsiteY2" fmla="*/ 893846 h 1262814"/>
              <a:gd name="connsiteX3" fmla="*/ 631323 w 1076492"/>
              <a:gd name="connsiteY3" fmla="*/ 905877 h 1262814"/>
              <a:gd name="connsiteX4" fmla="*/ 662739 w 1076492"/>
              <a:gd name="connsiteY4" fmla="*/ 985754 h 1262814"/>
              <a:gd name="connsiteX5" fmla="*/ 707690 w 1076492"/>
              <a:gd name="connsiteY5" fmla="*/ 1010819 h 1262814"/>
              <a:gd name="connsiteX6" fmla="*/ 823829 w 1076492"/>
              <a:gd name="connsiteY6" fmla="*/ 1090362 h 1262814"/>
              <a:gd name="connsiteX7" fmla="*/ 871955 w 1076492"/>
              <a:gd name="connsiteY7" fmla="*/ 1046246 h 1262814"/>
              <a:gd name="connsiteX8" fmla="*/ 952165 w 1076492"/>
              <a:gd name="connsiteY8" fmla="*/ 1054267 h 1262814"/>
              <a:gd name="connsiteX9" fmla="*/ 1076492 w 1076492"/>
              <a:gd name="connsiteY9" fmla="*/ 1262814 h 126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76492" h="1262814">
                <a:moveTo>
                  <a:pt x="0" y="0"/>
                </a:moveTo>
                <a:cubicBezTo>
                  <a:pt x="85335" y="124577"/>
                  <a:pt x="170503" y="343819"/>
                  <a:pt x="262355" y="492793"/>
                </a:cubicBezTo>
                <a:lnTo>
                  <a:pt x="551113" y="893846"/>
                </a:lnTo>
                <a:lnTo>
                  <a:pt x="631323" y="905877"/>
                </a:lnTo>
                <a:lnTo>
                  <a:pt x="662739" y="985754"/>
                </a:lnTo>
                <a:lnTo>
                  <a:pt x="707690" y="1010819"/>
                </a:lnTo>
                <a:lnTo>
                  <a:pt x="823829" y="1090362"/>
                </a:lnTo>
                <a:lnTo>
                  <a:pt x="871955" y="1046246"/>
                </a:lnTo>
                <a:lnTo>
                  <a:pt x="952165" y="1054267"/>
                </a:lnTo>
                <a:lnTo>
                  <a:pt x="1076492" y="1262814"/>
                </a:lnTo>
              </a:path>
            </a:pathLst>
          </a:custGeom>
          <a:noFill/>
          <a:ln>
            <a:solidFill>
              <a:srgbClr val="4756A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67" name="Скругленный прямоугольник 66">
            <a:extLst>
              <a:ext uri="{FF2B5EF4-FFF2-40B4-BE49-F238E27FC236}">
                <a16:creationId xmlns:a16="http://schemas.microsoft.com/office/drawing/2014/main" id="{6AB212A8-B785-2DC1-B1BC-5047CAA59FED}"/>
              </a:ext>
            </a:extLst>
          </p:cNvPr>
          <p:cNvSpPr/>
          <p:nvPr/>
        </p:nvSpPr>
        <p:spPr>
          <a:xfrm>
            <a:off x="7443968" y="2488841"/>
            <a:ext cx="817190" cy="2738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algn="ctr"/>
            <a:r>
              <a:rPr lang="ru-ID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Городец</a:t>
            </a:r>
          </a:p>
        </p:txBody>
      </p:sp>
      <p:pic>
        <p:nvPicPr>
          <p:cNvPr id="69" name="Рисунок 68" descr="Маркер со сплошной заливкой">
            <a:extLst>
              <a:ext uri="{FF2B5EF4-FFF2-40B4-BE49-F238E27FC236}">
                <a16:creationId xmlns:a16="http://schemas.microsoft.com/office/drawing/2014/main" id="{89D5DA7E-0586-CD4B-A1C1-76E3D79CFC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503403" y="2535763"/>
            <a:ext cx="180000" cy="180000"/>
          </a:xfrm>
          <a:prstGeom prst="rect">
            <a:avLst/>
          </a:prstGeom>
        </p:spPr>
      </p:pic>
      <p:sp>
        <p:nvSpPr>
          <p:cNvPr id="76" name="Овал 75">
            <a:extLst>
              <a:ext uri="{FF2B5EF4-FFF2-40B4-BE49-F238E27FC236}">
                <a16:creationId xmlns:a16="http://schemas.microsoft.com/office/drawing/2014/main" id="{47372E8E-25D5-8353-291B-6AB4A810C191}"/>
              </a:ext>
            </a:extLst>
          </p:cNvPr>
          <p:cNvSpPr/>
          <p:nvPr/>
        </p:nvSpPr>
        <p:spPr>
          <a:xfrm>
            <a:off x="8052178" y="3626360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9" name="Овал 78">
            <a:extLst>
              <a:ext uri="{FF2B5EF4-FFF2-40B4-BE49-F238E27FC236}">
                <a16:creationId xmlns:a16="http://schemas.microsoft.com/office/drawing/2014/main" id="{0D8AD165-F664-CA90-413B-6CEDAB6B8DC5}"/>
              </a:ext>
            </a:extLst>
          </p:cNvPr>
          <p:cNvSpPr/>
          <p:nvPr/>
        </p:nvSpPr>
        <p:spPr>
          <a:xfrm>
            <a:off x="7737819" y="3575244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1" name="Овал 80">
            <a:extLst>
              <a:ext uri="{FF2B5EF4-FFF2-40B4-BE49-F238E27FC236}">
                <a16:creationId xmlns:a16="http://schemas.microsoft.com/office/drawing/2014/main" id="{3FF4FD9C-068A-2D98-BFDF-0AC656820F3D}"/>
              </a:ext>
            </a:extLst>
          </p:cNvPr>
          <p:cNvSpPr/>
          <p:nvPr/>
        </p:nvSpPr>
        <p:spPr>
          <a:xfrm>
            <a:off x="7434301" y="3479837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82" name="Рисунок 81" descr="Электрическая опора со сплошной заливкой">
            <a:extLst>
              <a:ext uri="{FF2B5EF4-FFF2-40B4-BE49-F238E27FC236}">
                <a16:creationId xmlns:a16="http://schemas.microsoft.com/office/drawing/2014/main" id="{283CEABF-4851-93D5-A221-C3F2C2784A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902742" y="3470989"/>
            <a:ext cx="180000" cy="180000"/>
          </a:xfrm>
          <a:prstGeom prst="rect">
            <a:avLst/>
          </a:prstGeom>
        </p:spPr>
      </p:pic>
      <p:pic>
        <p:nvPicPr>
          <p:cNvPr id="91" name="Рисунок 90" descr="Электрическая опора со сплошной заливкой">
            <a:extLst>
              <a:ext uri="{FF2B5EF4-FFF2-40B4-BE49-F238E27FC236}">
                <a16:creationId xmlns:a16="http://schemas.microsoft.com/office/drawing/2014/main" id="{9022303F-503C-97E2-2FD7-7EEFF27250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889895" y="3734487"/>
            <a:ext cx="180000" cy="180000"/>
          </a:xfrm>
          <a:prstGeom prst="rect">
            <a:avLst/>
          </a:prstGeom>
        </p:spPr>
      </p:pic>
      <p:pic>
        <p:nvPicPr>
          <p:cNvPr id="101" name="Рисунок 100" descr="Электрическая опора со сплошной заливкой">
            <a:extLst>
              <a:ext uri="{FF2B5EF4-FFF2-40B4-BE49-F238E27FC236}">
                <a16:creationId xmlns:a16="http://schemas.microsoft.com/office/drawing/2014/main" id="{73D98502-820C-1902-08F0-958A848261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8052804" y="3837527"/>
            <a:ext cx="180000" cy="180000"/>
          </a:xfrm>
          <a:prstGeom prst="rect">
            <a:avLst/>
          </a:prstGeom>
        </p:spPr>
      </p:pic>
      <p:pic>
        <p:nvPicPr>
          <p:cNvPr id="111" name="Рисунок 110" descr="Электрическая опора со сплошной заливкой">
            <a:extLst>
              <a:ext uri="{FF2B5EF4-FFF2-40B4-BE49-F238E27FC236}">
                <a16:creationId xmlns:a16="http://schemas.microsoft.com/office/drawing/2014/main" id="{052EA65B-20C8-73E6-97B6-54056ECB02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532802" y="3689544"/>
            <a:ext cx="180000" cy="180000"/>
          </a:xfrm>
          <a:prstGeom prst="rect">
            <a:avLst/>
          </a:prstGeom>
        </p:spPr>
      </p:pic>
      <p:pic>
        <p:nvPicPr>
          <p:cNvPr id="112" name="Рисунок 111" descr="Производство со сплошной заливкой">
            <a:extLst>
              <a:ext uri="{FF2B5EF4-FFF2-40B4-BE49-F238E27FC236}">
                <a16:creationId xmlns:a16="http://schemas.microsoft.com/office/drawing/2014/main" id="{7FA22A1A-1844-6075-9A8E-698D2E42C71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7208185" y="3650989"/>
            <a:ext cx="180000" cy="180000"/>
          </a:xfrm>
          <a:prstGeom prst="rect">
            <a:avLst/>
          </a:prstGeom>
        </p:spPr>
      </p:pic>
      <p:pic>
        <p:nvPicPr>
          <p:cNvPr id="113" name="Рисунок 112" descr="Электрическая опора со сплошной заливкой">
            <a:extLst>
              <a:ext uri="{FF2B5EF4-FFF2-40B4-BE49-F238E27FC236}">
                <a16:creationId xmlns:a16="http://schemas.microsoft.com/office/drawing/2014/main" id="{AABBB1C7-3DF8-8BF3-FED6-025E83DFA3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803357" y="3444074"/>
            <a:ext cx="180000" cy="180000"/>
          </a:xfrm>
          <a:prstGeom prst="rect">
            <a:avLst/>
          </a:prstGeom>
        </p:spPr>
      </p:pic>
      <p:pic>
        <p:nvPicPr>
          <p:cNvPr id="114" name="Рисунок 113" descr="Электрическая опора со сплошной заливкой">
            <a:extLst>
              <a:ext uri="{FF2B5EF4-FFF2-40B4-BE49-F238E27FC236}">
                <a16:creationId xmlns:a16="http://schemas.microsoft.com/office/drawing/2014/main" id="{5F4386A9-D787-73AE-E6EE-91E7E2253D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043059" y="3447752"/>
            <a:ext cx="180000" cy="180000"/>
          </a:xfrm>
          <a:prstGeom prst="rect">
            <a:avLst/>
          </a:prstGeom>
        </p:spPr>
      </p:pic>
      <p:pic>
        <p:nvPicPr>
          <p:cNvPr id="118" name="Рисунок 117" descr="Огонь со сплошной заливкой">
            <a:extLst>
              <a:ext uri="{FF2B5EF4-FFF2-40B4-BE49-F238E27FC236}">
                <a16:creationId xmlns:a16="http://schemas.microsoft.com/office/drawing/2014/main" id="{7A874212-0367-99D2-F38E-6C45C1C89E6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6881072" y="3247129"/>
            <a:ext cx="180000" cy="180000"/>
          </a:xfrm>
          <a:prstGeom prst="rect">
            <a:avLst/>
          </a:prstGeom>
        </p:spPr>
      </p:pic>
      <p:sp>
        <p:nvSpPr>
          <p:cNvPr id="119" name="Овал 118">
            <a:extLst>
              <a:ext uri="{FF2B5EF4-FFF2-40B4-BE49-F238E27FC236}">
                <a16:creationId xmlns:a16="http://schemas.microsoft.com/office/drawing/2014/main" id="{833CDF8F-B079-51C6-8F29-8B58EE1964FD}"/>
              </a:ext>
            </a:extLst>
          </p:cNvPr>
          <p:cNvSpPr/>
          <p:nvPr/>
        </p:nvSpPr>
        <p:spPr>
          <a:xfrm>
            <a:off x="7046509" y="3214360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120" name="Рисунок 119" descr="Электрическая опора со сплошной заливкой">
            <a:extLst>
              <a:ext uri="{FF2B5EF4-FFF2-40B4-BE49-F238E27FC236}">
                <a16:creationId xmlns:a16="http://schemas.microsoft.com/office/drawing/2014/main" id="{C550CAE8-155A-3D8A-A224-F71E27744F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060234" y="2957731"/>
            <a:ext cx="180000" cy="180000"/>
          </a:xfrm>
          <a:prstGeom prst="rect">
            <a:avLst/>
          </a:prstGeom>
        </p:spPr>
      </p:pic>
      <p:sp>
        <p:nvSpPr>
          <p:cNvPr id="121" name="Овал 120">
            <a:extLst>
              <a:ext uri="{FF2B5EF4-FFF2-40B4-BE49-F238E27FC236}">
                <a16:creationId xmlns:a16="http://schemas.microsoft.com/office/drawing/2014/main" id="{1389A316-B7C3-2712-50BF-B5B4394EAE7D}"/>
              </a:ext>
            </a:extLst>
          </p:cNvPr>
          <p:cNvSpPr/>
          <p:nvPr/>
        </p:nvSpPr>
        <p:spPr>
          <a:xfrm>
            <a:off x="7277118" y="2818768"/>
            <a:ext cx="180000" cy="180000"/>
          </a:xfrm>
          <a:prstGeom prst="ellipse">
            <a:avLst/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ID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122" name="Рисунок 121" descr="Огонь со сплошной заливкой">
            <a:extLst>
              <a:ext uri="{FF2B5EF4-FFF2-40B4-BE49-F238E27FC236}">
                <a16:creationId xmlns:a16="http://schemas.microsoft.com/office/drawing/2014/main" id="{1A7350ED-2D40-6868-3FC0-D56E66534DF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7490046" y="2815772"/>
            <a:ext cx="180000" cy="180000"/>
          </a:xfrm>
          <a:prstGeom prst="rect">
            <a:avLst/>
          </a:prstGeom>
        </p:spPr>
      </p:pic>
      <p:sp>
        <p:nvSpPr>
          <p:cNvPr id="123" name="Скругленный прямоугольник 122">
            <a:extLst>
              <a:ext uri="{FF2B5EF4-FFF2-40B4-BE49-F238E27FC236}">
                <a16:creationId xmlns:a16="http://schemas.microsoft.com/office/drawing/2014/main" id="{ED5127D8-F80B-2E74-96D7-6C60603119FC}"/>
              </a:ext>
            </a:extLst>
          </p:cNvPr>
          <p:cNvSpPr/>
          <p:nvPr/>
        </p:nvSpPr>
        <p:spPr>
          <a:xfrm>
            <a:off x="621668" y="2760771"/>
            <a:ext cx="5050516" cy="2075596"/>
          </a:xfrm>
          <a:prstGeom prst="roundRect">
            <a:avLst>
              <a:gd name="adj" fmla="val 12524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1D28A327-E730-2B92-6BD0-2BE87DFA2691}"/>
              </a:ext>
            </a:extLst>
          </p:cNvPr>
          <p:cNvSpPr txBox="1"/>
          <p:nvPr/>
        </p:nvSpPr>
        <p:spPr>
          <a:xfrm>
            <a:off x="622937" y="3002834"/>
            <a:ext cx="504924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ТАРИФЫ</a:t>
            </a:r>
            <a:endParaRPr lang="ru-ID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E6D9E1F9-3174-97AD-989C-6D9ADCBE2F71}"/>
              </a:ext>
            </a:extLst>
          </p:cNvPr>
          <p:cNvSpPr txBox="1"/>
          <p:nvPr/>
        </p:nvSpPr>
        <p:spPr>
          <a:xfrm>
            <a:off x="821550" y="1582759"/>
            <a:ext cx="44898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ru-ID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58C2C973-5563-55D5-F202-5DA06EA91736}"/>
              </a:ext>
            </a:extLst>
          </p:cNvPr>
          <p:cNvSpPr txBox="1"/>
          <p:nvPr/>
        </p:nvSpPr>
        <p:spPr>
          <a:xfrm>
            <a:off x="821550" y="2052325"/>
            <a:ext cx="162796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ИНВЕСТИЦИОННЫХ ПЛОЩАДОК</a:t>
            </a:r>
            <a:endParaRPr lang="ru-ID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BF9C8859-F013-A538-9366-16B50B18E28A}"/>
              </a:ext>
            </a:extLst>
          </p:cNvPr>
          <p:cNvSpPr txBox="1"/>
          <p:nvPr/>
        </p:nvSpPr>
        <p:spPr>
          <a:xfrm>
            <a:off x="3437634" y="1545372"/>
            <a:ext cx="15589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96A49500-EAEA-5490-FDFA-7F357F14D08C}"/>
              </a:ext>
            </a:extLst>
          </p:cNvPr>
          <p:cNvSpPr txBox="1"/>
          <p:nvPr/>
        </p:nvSpPr>
        <p:spPr>
          <a:xfrm>
            <a:off x="3670709" y="1588846"/>
            <a:ext cx="235416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индустриальный парк</a:t>
            </a:r>
          </a:p>
        </p:txBody>
      </p:sp>
      <p:cxnSp>
        <p:nvCxnSpPr>
          <p:cNvPr id="137" name="Прямая соединительная линия 136">
            <a:extLst>
              <a:ext uri="{FF2B5EF4-FFF2-40B4-BE49-F238E27FC236}">
                <a16:creationId xmlns:a16="http://schemas.microsoft.com/office/drawing/2014/main" id="{232EBB5B-D463-93FE-88A2-B246377A86B1}"/>
              </a:ext>
            </a:extLst>
          </p:cNvPr>
          <p:cNvCxnSpPr>
            <a:cxnSpLocks/>
          </p:cNvCxnSpPr>
          <p:nvPr/>
        </p:nvCxnSpPr>
        <p:spPr>
          <a:xfrm>
            <a:off x="3270704" y="1600649"/>
            <a:ext cx="0" cy="85571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988ACE5A-6D1B-F8A8-DF02-1D7D941D0CDF}"/>
              </a:ext>
            </a:extLst>
          </p:cNvPr>
          <p:cNvSpPr txBox="1"/>
          <p:nvPr/>
        </p:nvSpPr>
        <p:spPr>
          <a:xfrm>
            <a:off x="3394224" y="1894492"/>
            <a:ext cx="24271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30D9C8C4-A496-33F2-C518-0068D65EEB43}"/>
              </a:ext>
            </a:extLst>
          </p:cNvPr>
          <p:cNvSpPr txBox="1"/>
          <p:nvPr/>
        </p:nvSpPr>
        <p:spPr>
          <a:xfrm>
            <a:off x="3670709" y="1937966"/>
            <a:ext cx="235416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Greenfield </a:t>
            </a:r>
            <a:r>
              <a:rPr lang="ru-RU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ов</a:t>
            </a:r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E28CB67B-99F6-62CC-86C1-A8ABE0B7D973}"/>
              </a:ext>
            </a:extLst>
          </p:cNvPr>
          <p:cNvSpPr txBox="1"/>
          <p:nvPr/>
        </p:nvSpPr>
        <p:spPr>
          <a:xfrm>
            <a:off x="3437634" y="2243613"/>
            <a:ext cx="15589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905818B8-E10D-8BD3-4D88-DBED1EE7520E}"/>
              </a:ext>
            </a:extLst>
          </p:cNvPr>
          <p:cNvSpPr txBox="1"/>
          <p:nvPr/>
        </p:nvSpPr>
        <p:spPr>
          <a:xfrm>
            <a:off x="3670709" y="2287087"/>
            <a:ext cx="235416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Brownfield'a</a:t>
            </a:r>
            <a:endParaRPr lang="ru-RU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6654FC60-0AEC-4D72-3067-D5804B890430}"/>
              </a:ext>
            </a:extLst>
          </p:cNvPr>
          <p:cNvSpPr txBox="1"/>
          <p:nvPr/>
        </p:nvSpPr>
        <p:spPr>
          <a:xfrm>
            <a:off x="1168749" y="3338103"/>
            <a:ext cx="1638864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131,8 руб.</a:t>
            </a:r>
          </a:p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горячая вода (м3)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48F919B7-90B8-C9E2-4B26-E6EE9FAC0F10}"/>
              </a:ext>
            </a:extLst>
          </p:cNvPr>
          <p:cNvSpPr txBox="1"/>
          <p:nvPr/>
        </p:nvSpPr>
        <p:spPr>
          <a:xfrm>
            <a:off x="1168749" y="3827655"/>
            <a:ext cx="1638864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35,3 руб.</a:t>
            </a:r>
          </a:p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холодная вода (м3)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90DEA080-6B2C-362A-231A-C9436F916D74}"/>
              </a:ext>
            </a:extLst>
          </p:cNvPr>
          <p:cNvSpPr txBox="1"/>
          <p:nvPr/>
        </p:nvSpPr>
        <p:spPr>
          <a:xfrm>
            <a:off x="1164855" y="4323130"/>
            <a:ext cx="1638864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48,9 руб.</a:t>
            </a:r>
          </a:p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водоотведение (м3)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EA739D09-46B0-1DCC-5AF6-CC88281C6D1B}"/>
              </a:ext>
            </a:extLst>
          </p:cNvPr>
          <p:cNvSpPr txBox="1"/>
          <p:nvPr/>
        </p:nvSpPr>
        <p:spPr>
          <a:xfrm>
            <a:off x="3561826" y="3343641"/>
            <a:ext cx="1638864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6,6 руб.</a:t>
            </a:r>
          </a:p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природный газ (м3)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2C4EF67B-79D6-EF4B-9677-0966A8E74B66}"/>
              </a:ext>
            </a:extLst>
          </p:cNvPr>
          <p:cNvSpPr txBox="1"/>
          <p:nvPr/>
        </p:nvSpPr>
        <p:spPr>
          <a:xfrm>
            <a:off x="3561826" y="3833193"/>
            <a:ext cx="1922274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руб.</a:t>
            </a:r>
          </a:p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электроэнергия (кВт ч.)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AED396BB-12B2-75E3-FB8C-029EA35F4927}"/>
              </a:ext>
            </a:extLst>
          </p:cNvPr>
          <p:cNvSpPr txBox="1"/>
          <p:nvPr/>
        </p:nvSpPr>
        <p:spPr>
          <a:xfrm>
            <a:off x="3557931" y="4328668"/>
            <a:ext cx="1973641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1575,5 руб.</a:t>
            </a:r>
          </a:p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отопление (за  ед. энергии)</a:t>
            </a:r>
          </a:p>
        </p:txBody>
      </p:sp>
      <p:pic>
        <p:nvPicPr>
          <p:cNvPr id="171" name="Рисунок 170" descr="Интернет со сплошной заливкой">
            <a:extLst>
              <a:ext uri="{FF2B5EF4-FFF2-40B4-BE49-F238E27FC236}">
                <a16:creationId xmlns:a16="http://schemas.microsoft.com/office/drawing/2014/main" id="{00F6B643-AEC0-8141-3916-0C9E8889ACB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753270" y="5079738"/>
            <a:ext cx="360000" cy="360000"/>
          </a:xfrm>
          <a:prstGeom prst="rect">
            <a:avLst/>
          </a:prstGeom>
        </p:spPr>
      </p:pic>
      <p:pic>
        <p:nvPicPr>
          <p:cNvPr id="172" name="Рисунок 171" descr="Интернет со сплошной заливкой">
            <a:extLst>
              <a:ext uri="{FF2B5EF4-FFF2-40B4-BE49-F238E27FC236}">
                <a16:creationId xmlns:a16="http://schemas.microsoft.com/office/drawing/2014/main" id="{2384CCAE-E434-A850-0F75-819F1F8ACA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753270" y="5811969"/>
            <a:ext cx="360000" cy="360000"/>
          </a:xfrm>
          <a:prstGeom prst="rect">
            <a:avLst/>
          </a:prstGeom>
        </p:spPr>
      </p:pic>
      <p:pic>
        <p:nvPicPr>
          <p:cNvPr id="173" name="Рисунок 172" descr="Электрическая опора со сплошной заливкой">
            <a:extLst>
              <a:ext uri="{FF2B5EF4-FFF2-40B4-BE49-F238E27FC236}">
                <a16:creationId xmlns:a16="http://schemas.microsoft.com/office/drawing/2014/main" id="{FEA428CD-D6DA-61F4-7EBB-968108BFDB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3138496" y="3824239"/>
            <a:ext cx="360000" cy="360000"/>
          </a:xfrm>
          <a:prstGeom prst="rect">
            <a:avLst/>
          </a:prstGeom>
        </p:spPr>
      </p:pic>
      <p:pic>
        <p:nvPicPr>
          <p:cNvPr id="179" name="Рисунок 178" descr="Пожарный гидрант со сплошной заливкой">
            <a:extLst>
              <a:ext uri="{FF2B5EF4-FFF2-40B4-BE49-F238E27FC236}">
                <a16:creationId xmlns:a16="http://schemas.microsoft.com/office/drawing/2014/main" id="{26CFD593-1555-3116-29C0-D51F46C0647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753270" y="4322442"/>
            <a:ext cx="360000" cy="360000"/>
          </a:xfrm>
          <a:prstGeom prst="rect">
            <a:avLst/>
          </a:prstGeom>
        </p:spPr>
      </p:pic>
      <p:pic>
        <p:nvPicPr>
          <p:cNvPr id="174" name="Рисунок 173" descr="Огонь со сплошной заливкой">
            <a:extLst>
              <a:ext uri="{FF2B5EF4-FFF2-40B4-BE49-F238E27FC236}">
                <a16:creationId xmlns:a16="http://schemas.microsoft.com/office/drawing/2014/main" id="{4E6702C2-FCBA-D354-8453-B85C8EB372E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3138496" y="3311961"/>
            <a:ext cx="360000" cy="360000"/>
          </a:xfrm>
          <a:prstGeom prst="rect">
            <a:avLst/>
          </a:prstGeom>
        </p:spPr>
      </p:pic>
      <p:pic>
        <p:nvPicPr>
          <p:cNvPr id="185" name="Рисунок 184" descr="Термометр со сплошной заливкой">
            <a:extLst>
              <a:ext uri="{FF2B5EF4-FFF2-40B4-BE49-F238E27FC236}">
                <a16:creationId xmlns:a16="http://schemas.microsoft.com/office/drawing/2014/main" id="{21BB5F51-A94F-2FA1-7F61-917E20038F7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3136172" y="4324726"/>
            <a:ext cx="360000" cy="36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573855-2890-5E85-14C0-7DA28851F63A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(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НАИМЕНОВАНИЕ ВАШЕГО МУНИЦИПАЛИТЕТА)</a:t>
            </a:r>
          </a:p>
        </p:txBody>
      </p:sp>
    </p:spTree>
    <p:extLst>
      <p:ext uri="{BB962C8B-B14F-4D97-AF65-F5344CB8AC3E}">
        <p14:creationId xmlns:p14="http://schemas.microsoft.com/office/powerpoint/2010/main" val="310055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70EFB-A1FF-D561-3A63-16A2697A6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B9D1D969-8F86-E80D-DECA-A11A5C6E5076}"/>
              </a:ext>
            </a:extLst>
          </p:cNvPr>
          <p:cNvSpPr/>
          <p:nvPr/>
        </p:nvSpPr>
        <p:spPr>
          <a:xfrm>
            <a:off x="627016" y="1401546"/>
            <a:ext cx="2195999" cy="775597"/>
          </a:xfrm>
          <a:prstGeom prst="roundRect">
            <a:avLst>
              <a:gd name="adj" fmla="val 32405"/>
            </a:avLst>
          </a:prstGeom>
          <a:noFill/>
          <a:ln>
            <a:solidFill>
              <a:srgbClr val="D1D1D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0C01CA-C287-89F8-7489-147F18CBED12}"/>
              </a:ext>
            </a:extLst>
          </p:cNvPr>
          <p:cNvSpPr txBox="1"/>
          <p:nvPr/>
        </p:nvSpPr>
        <p:spPr>
          <a:xfrm>
            <a:off x="627016" y="550177"/>
            <a:ext cx="91605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ДИАГНОСТИЧЕСКАЯ КАРТА МО ПО РАБОТЕ                                С ИНВЕСТОРАМИ И МЕХАНИЗМ РАБОТЬ</a:t>
            </a:r>
            <a:r>
              <a:rPr lang="en" sz="2400" b="1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 НИМИ</a:t>
            </a:r>
            <a:endParaRPr lang="ru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CCC73B85-D007-B69D-B706-5E327344A476}"/>
              </a:ext>
            </a:extLst>
          </p:cNvPr>
          <p:cNvSpPr/>
          <p:nvPr/>
        </p:nvSpPr>
        <p:spPr>
          <a:xfrm>
            <a:off x="627016" y="163628"/>
            <a:ext cx="1586795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методология разработки</a:t>
            </a:r>
            <a:endParaRPr lang="ru-ID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Номер слайда 50">
            <a:extLst>
              <a:ext uri="{FF2B5EF4-FFF2-40B4-BE49-F238E27FC236}">
                <a16:creationId xmlns:a16="http://schemas.microsoft.com/office/drawing/2014/main" id="{3357558C-0A85-0117-46FB-F329604FB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FC460D8B-A2D5-EB35-FFCE-B53F28685B34}"/>
              </a:ext>
            </a:extLst>
          </p:cNvPr>
          <p:cNvSpPr/>
          <p:nvPr/>
        </p:nvSpPr>
        <p:spPr>
          <a:xfrm>
            <a:off x="2954593" y="1401546"/>
            <a:ext cx="3348000" cy="775597"/>
          </a:xfrm>
          <a:prstGeom prst="roundRect">
            <a:avLst>
              <a:gd name="adj" fmla="val 33100"/>
            </a:avLst>
          </a:prstGeom>
          <a:solidFill>
            <a:srgbClr val="B1C1E4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КАК ЕСТЬ</a:t>
            </a:r>
            <a:endParaRPr kumimoji="0" lang="ru-ID" sz="1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5C391C53-720A-96BE-9A55-A777FD939A6A}"/>
              </a:ext>
            </a:extLst>
          </p:cNvPr>
          <p:cNvSpPr/>
          <p:nvPr/>
        </p:nvSpPr>
        <p:spPr>
          <a:xfrm>
            <a:off x="620407" y="2283851"/>
            <a:ext cx="2194814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ИНФОРМИРОВАНИЕ ИНВЕСТОРОВ            И ПРЕДПРИНИМАТЕЛЕИ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3263EEAE-FEDF-4B38-6170-68E3C9246E3B}"/>
              </a:ext>
            </a:extLst>
          </p:cNvPr>
          <p:cNvSpPr/>
          <p:nvPr/>
        </p:nvSpPr>
        <p:spPr>
          <a:xfrm>
            <a:off x="620406" y="2876559"/>
            <a:ext cx="2195999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РАСПРЕДЕЛЕНИЕ ПЛОЩАДОК 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4C6DBF16-191C-434B-8D6E-FE514DDE4EBC}"/>
              </a:ext>
            </a:extLst>
          </p:cNvPr>
          <p:cNvSpPr/>
          <p:nvPr/>
        </p:nvSpPr>
        <p:spPr>
          <a:xfrm>
            <a:off x="620406" y="3469267"/>
            <a:ext cx="2195999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algn="ctr"/>
            <a:endParaRPr lang="ru-ID"/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6883FA95-A71D-29DF-60BE-FAF5B0A60D5C}"/>
              </a:ext>
            </a:extLst>
          </p:cNvPr>
          <p:cNvSpPr/>
          <p:nvPr/>
        </p:nvSpPr>
        <p:spPr>
          <a:xfrm>
            <a:off x="620406" y="4061975"/>
            <a:ext cx="2195999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algn="ctr"/>
            <a:endParaRPr lang="ru-ID"/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CFD6CE53-58D8-A966-7A1A-4AA928A9B291}"/>
              </a:ext>
            </a:extLst>
          </p:cNvPr>
          <p:cNvSpPr/>
          <p:nvPr/>
        </p:nvSpPr>
        <p:spPr>
          <a:xfrm>
            <a:off x="620406" y="4654683"/>
            <a:ext cx="2195999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РЕШЕНИЕ И УСКОРЕНИЕ РАССМОТРЕНИЯ АДМИНИСТРАТИВНЫХ ВОПРОСОВ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C4784D0C-C0E6-CDCD-9856-24BA243718F6}"/>
              </a:ext>
            </a:extLst>
          </p:cNvPr>
          <p:cNvSpPr/>
          <p:nvPr/>
        </p:nvSpPr>
        <p:spPr>
          <a:xfrm>
            <a:off x="620406" y="5247391"/>
            <a:ext cx="2195999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algn="ctr"/>
            <a:endParaRPr lang="ru-ID"/>
          </a:p>
        </p:txBody>
      </p:sp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9D9224EF-80AA-1AB2-8E2B-866EBD1CB0E9}"/>
              </a:ext>
            </a:extLst>
          </p:cNvPr>
          <p:cNvSpPr/>
          <p:nvPr/>
        </p:nvSpPr>
        <p:spPr>
          <a:xfrm>
            <a:off x="620406" y="5840100"/>
            <a:ext cx="2195999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algn="ctr"/>
            <a:endParaRPr lang="ru-ID"/>
          </a:p>
        </p:txBody>
      </p:sp>
      <p:sp>
        <p:nvSpPr>
          <p:cNvPr id="38" name="Скругленный прямоугольник 37">
            <a:extLst>
              <a:ext uri="{FF2B5EF4-FFF2-40B4-BE49-F238E27FC236}">
                <a16:creationId xmlns:a16="http://schemas.microsoft.com/office/drawing/2014/main" id="{B1E128B1-995E-EC41-5EB8-A39E158581E1}"/>
              </a:ext>
            </a:extLst>
          </p:cNvPr>
          <p:cNvSpPr/>
          <p:nvPr/>
        </p:nvSpPr>
        <p:spPr>
          <a:xfrm>
            <a:off x="6439596" y="1400481"/>
            <a:ext cx="3348000" cy="775597"/>
          </a:xfrm>
          <a:prstGeom prst="roundRect">
            <a:avLst>
              <a:gd name="adj" fmla="val 3310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КАК ДОЛЖНО БЫТЬ</a:t>
            </a:r>
            <a:endParaRPr kumimoji="0" lang="ru-ID" sz="1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C2F7540E-092E-60C6-7571-A4EF5CD19B88}"/>
              </a:ext>
            </a:extLst>
          </p:cNvPr>
          <p:cNvSpPr/>
          <p:nvPr/>
        </p:nvSpPr>
        <p:spPr>
          <a:xfrm>
            <a:off x="2954593" y="2283851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Сайт администрации, регулярная коммуникация                         с предпринимателями (рассылки на почты предпринимателей, звонки, ежегодные встречи) 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Скругленный прямоугольник 40">
            <a:extLst>
              <a:ext uri="{FF2B5EF4-FFF2-40B4-BE49-F238E27FC236}">
                <a16:creationId xmlns:a16="http://schemas.microsoft.com/office/drawing/2014/main" id="{B1A71364-7219-9B02-0F5E-032DE88FD20A}"/>
              </a:ext>
            </a:extLst>
          </p:cNvPr>
          <p:cNvSpPr/>
          <p:nvPr/>
        </p:nvSpPr>
        <p:spPr>
          <a:xfrm>
            <a:off x="2954593" y="2876559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 всегда достаточно инвесторов для проведения тендерной процедуры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2" name="Скругленный прямоугольник 41">
            <a:extLst>
              <a:ext uri="{FF2B5EF4-FFF2-40B4-BE49-F238E27FC236}">
                <a16:creationId xmlns:a16="http://schemas.microsoft.com/office/drawing/2014/main" id="{7D859C09-30DF-66FB-2753-8AF67BC2F27A}"/>
              </a:ext>
            </a:extLst>
          </p:cNvPr>
          <p:cNvSpPr/>
          <p:nvPr/>
        </p:nvSpPr>
        <p:spPr>
          <a:xfrm>
            <a:off x="2954593" y="3469267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:a16="http://schemas.microsoft.com/office/drawing/2014/main" id="{B503E6F3-9BA9-736C-8997-1A19BDFDE55B}"/>
              </a:ext>
            </a:extLst>
          </p:cNvPr>
          <p:cNvSpPr/>
          <p:nvPr/>
        </p:nvSpPr>
        <p:spPr>
          <a:xfrm>
            <a:off x="2954593" y="4061975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45" name="Скругленный прямоугольник 44">
            <a:extLst>
              <a:ext uri="{FF2B5EF4-FFF2-40B4-BE49-F238E27FC236}">
                <a16:creationId xmlns:a16="http://schemas.microsoft.com/office/drawing/2014/main" id="{90A026D4-720E-6A15-BA60-176A2D0864BE}"/>
              </a:ext>
            </a:extLst>
          </p:cNvPr>
          <p:cNvSpPr/>
          <p:nvPr/>
        </p:nvSpPr>
        <p:spPr>
          <a:xfrm>
            <a:off x="2954593" y="4654683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Личное сопровождение и контроль инвестиционным уполномоченным каждого крупного проекта на всех  стадиях его реализации 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Скругленный прямоугольник 45">
            <a:extLst>
              <a:ext uri="{FF2B5EF4-FFF2-40B4-BE49-F238E27FC236}">
                <a16:creationId xmlns:a16="http://schemas.microsoft.com/office/drawing/2014/main" id="{5C80F8D5-9284-0997-F20F-D5F70709BA6B}"/>
              </a:ext>
            </a:extLst>
          </p:cNvPr>
          <p:cNvSpPr/>
          <p:nvPr/>
        </p:nvSpPr>
        <p:spPr>
          <a:xfrm>
            <a:off x="2954593" y="5247391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47" name="Скругленный прямоугольник 46">
            <a:extLst>
              <a:ext uri="{FF2B5EF4-FFF2-40B4-BE49-F238E27FC236}">
                <a16:creationId xmlns:a16="http://schemas.microsoft.com/office/drawing/2014/main" id="{587BB692-BB68-A96A-CE3E-27B0341F4A21}"/>
              </a:ext>
            </a:extLst>
          </p:cNvPr>
          <p:cNvSpPr/>
          <p:nvPr/>
        </p:nvSpPr>
        <p:spPr>
          <a:xfrm>
            <a:off x="2954593" y="5840100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49" name="Скругленный прямоугольник 48">
            <a:extLst>
              <a:ext uri="{FF2B5EF4-FFF2-40B4-BE49-F238E27FC236}">
                <a16:creationId xmlns:a16="http://schemas.microsoft.com/office/drawing/2014/main" id="{9AF7ABEC-783A-2BF0-D560-E0555624AD14}"/>
              </a:ext>
            </a:extLst>
          </p:cNvPr>
          <p:cNvSpPr/>
          <p:nvPr/>
        </p:nvSpPr>
        <p:spPr>
          <a:xfrm>
            <a:off x="6440781" y="2283851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Сайт администрации, статьи на сайтах для инвесторов              и предпринимателей, регулярная коммуникация</a:t>
            </a:r>
            <a:r>
              <a:rPr kumimoji="0" lang="en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        с предпринимателями (почтовая рассылка, звонки,       общий чат администрации с предпринимателями) 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Скругленный прямоугольник 50">
            <a:extLst>
              <a:ext uri="{FF2B5EF4-FFF2-40B4-BE49-F238E27FC236}">
                <a16:creationId xmlns:a16="http://schemas.microsoft.com/office/drawing/2014/main" id="{773E7195-35FF-216B-640A-E84CFD06B73E}"/>
              </a:ext>
            </a:extLst>
          </p:cNvPr>
          <p:cNvSpPr/>
          <p:nvPr/>
        </p:nvSpPr>
        <p:spPr>
          <a:xfrm>
            <a:off x="6440781" y="2876559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Привлечение инвесторов для распределения площадок через тендерную процедуру 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" name="Скругленный прямоугольник 53">
            <a:extLst>
              <a:ext uri="{FF2B5EF4-FFF2-40B4-BE49-F238E27FC236}">
                <a16:creationId xmlns:a16="http://schemas.microsoft.com/office/drawing/2014/main" id="{28F6FF4D-AEED-8AB5-6849-0B7A290DC785}"/>
              </a:ext>
            </a:extLst>
          </p:cNvPr>
          <p:cNvSpPr/>
          <p:nvPr/>
        </p:nvSpPr>
        <p:spPr>
          <a:xfrm>
            <a:off x="6440781" y="3469267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56" name="Скругленный прямоугольник 55">
            <a:extLst>
              <a:ext uri="{FF2B5EF4-FFF2-40B4-BE49-F238E27FC236}">
                <a16:creationId xmlns:a16="http://schemas.microsoft.com/office/drawing/2014/main" id="{4DA3611C-DDED-E11A-A341-EB83BDAB6CA0}"/>
              </a:ext>
            </a:extLst>
          </p:cNvPr>
          <p:cNvSpPr/>
          <p:nvPr/>
        </p:nvSpPr>
        <p:spPr>
          <a:xfrm>
            <a:off x="6440781" y="4061975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58" name="Скругленный прямоугольник 57">
            <a:extLst>
              <a:ext uri="{FF2B5EF4-FFF2-40B4-BE49-F238E27FC236}">
                <a16:creationId xmlns:a16="http://schemas.microsoft.com/office/drawing/2014/main" id="{421A2ED1-F024-4A7A-BD56-4C7BB30C0C67}"/>
              </a:ext>
            </a:extLst>
          </p:cNvPr>
          <p:cNvSpPr/>
          <p:nvPr/>
        </p:nvSpPr>
        <p:spPr>
          <a:xfrm>
            <a:off x="6440781" y="4654683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Личное сопровождение и контроль инвестиционным </a:t>
            </a: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уполномоченным совместно с Агентством инвестиционного</a:t>
            </a:r>
            <a:r>
              <a:rPr kumimoji="0" lang="ru-RU" sz="7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развития Республики Хакасия</a:t>
            </a: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каждого крупного проекта на всех  стадиях его реализации 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Скругленный прямоугольник 58">
            <a:extLst>
              <a:ext uri="{FF2B5EF4-FFF2-40B4-BE49-F238E27FC236}">
                <a16:creationId xmlns:a16="http://schemas.microsoft.com/office/drawing/2014/main" id="{472E3AEB-A774-97BE-7C3F-BB05307E9C51}"/>
              </a:ext>
            </a:extLst>
          </p:cNvPr>
          <p:cNvSpPr/>
          <p:nvPr/>
        </p:nvSpPr>
        <p:spPr>
          <a:xfrm>
            <a:off x="6440781" y="5247391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60" name="Скругленный прямоугольник 59">
            <a:extLst>
              <a:ext uri="{FF2B5EF4-FFF2-40B4-BE49-F238E27FC236}">
                <a16:creationId xmlns:a16="http://schemas.microsoft.com/office/drawing/2014/main" id="{D8C2B90C-11F2-8D2A-7A16-7C26268DC58F}"/>
              </a:ext>
            </a:extLst>
          </p:cNvPr>
          <p:cNvSpPr/>
          <p:nvPr/>
        </p:nvSpPr>
        <p:spPr>
          <a:xfrm>
            <a:off x="6440781" y="5840100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pic>
        <p:nvPicPr>
          <p:cNvPr id="69" name="Рисунок 68" descr="Значок &quot;Галочка1&quot; со сплошной заливкой">
            <a:extLst>
              <a:ext uri="{FF2B5EF4-FFF2-40B4-BE49-F238E27FC236}">
                <a16:creationId xmlns:a16="http://schemas.microsoft.com/office/drawing/2014/main" id="{46C043A9-712E-86AC-3639-5FC5E87C4D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18998" y="2343541"/>
            <a:ext cx="365554" cy="365554"/>
          </a:xfrm>
          <a:prstGeom prst="rect">
            <a:avLst/>
          </a:prstGeom>
        </p:spPr>
      </p:pic>
      <p:pic>
        <p:nvPicPr>
          <p:cNvPr id="85" name="Рисунок 84" descr="Значок &quot;Галочка1&quot; со сплошной заливкой">
            <a:extLst>
              <a:ext uri="{FF2B5EF4-FFF2-40B4-BE49-F238E27FC236}">
                <a16:creationId xmlns:a16="http://schemas.microsoft.com/office/drawing/2014/main" id="{D02FAB9C-22E8-D5B8-E9CB-04F444497F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25608" y="2937871"/>
            <a:ext cx="365554" cy="365554"/>
          </a:xfrm>
          <a:prstGeom prst="rect">
            <a:avLst/>
          </a:prstGeom>
        </p:spPr>
      </p:pic>
      <p:pic>
        <p:nvPicPr>
          <p:cNvPr id="87" name="Рисунок 86" descr="Запрещено со сплошной заливкой">
            <a:extLst>
              <a:ext uri="{FF2B5EF4-FFF2-40B4-BE49-F238E27FC236}">
                <a16:creationId xmlns:a16="http://schemas.microsoft.com/office/drawing/2014/main" id="{8C5D4674-72C2-BE20-90E9-ACE14708AE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33866" y="2937871"/>
            <a:ext cx="360000" cy="360000"/>
          </a:xfrm>
          <a:prstGeom prst="rect">
            <a:avLst/>
          </a:prstGeom>
        </p:spPr>
      </p:pic>
      <p:sp>
        <p:nvSpPr>
          <p:cNvPr id="88" name="Скругленный прямоугольник 87">
            <a:extLst>
              <a:ext uri="{FF2B5EF4-FFF2-40B4-BE49-F238E27FC236}">
                <a16:creationId xmlns:a16="http://schemas.microsoft.com/office/drawing/2014/main" id="{EB6B743D-795C-9F66-43B5-0D7D12A5B711}"/>
              </a:ext>
            </a:extLst>
          </p:cNvPr>
          <p:cNvSpPr/>
          <p:nvPr/>
        </p:nvSpPr>
        <p:spPr>
          <a:xfrm>
            <a:off x="619221" y="3475239"/>
            <a:ext cx="2195999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ИНФРАСТРУКТУРА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ИНВЕСТИЦИОННЫХ ПЛОЩАДКАХ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9" name="Скругленный прямоугольник 88">
            <a:extLst>
              <a:ext uri="{FF2B5EF4-FFF2-40B4-BE49-F238E27FC236}">
                <a16:creationId xmlns:a16="http://schemas.microsoft.com/office/drawing/2014/main" id="{6A51D4D3-64AC-23A3-E627-9D01F40E6EB2}"/>
              </a:ext>
            </a:extLst>
          </p:cNvPr>
          <p:cNvSpPr/>
          <p:nvPr/>
        </p:nvSpPr>
        <p:spPr>
          <a:xfrm>
            <a:off x="619221" y="4067947"/>
            <a:ext cx="2195999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РАБОТА С ИНВЕСТОРАМИ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БЕЗ ИНВЕСТИЦИОННОГО ПЛАНА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0" name="Скругленный прямоугольник 89">
            <a:extLst>
              <a:ext uri="{FF2B5EF4-FFF2-40B4-BE49-F238E27FC236}">
                <a16:creationId xmlns:a16="http://schemas.microsoft.com/office/drawing/2014/main" id="{51447579-5086-5E11-AF44-D45DBDED33A5}"/>
              </a:ext>
            </a:extLst>
          </p:cNvPr>
          <p:cNvSpPr/>
          <p:nvPr/>
        </p:nvSpPr>
        <p:spPr>
          <a:xfrm>
            <a:off x="2953408" y="3475239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Создание инфраструктуры по запросу инвестора 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1" name="Скругленный прямоугольник 90">
            <a:extLst>
              <a:ext uri="{FF2B5EF4-FFF2-40B4-BE49-F238E27FC236}">
                <a16:creationId xmlns:a16="http://schemas.microsoft.com/office/drawing/2014/main" id="{7C9486C7-ED75-2FF8-33C8-C0332847A33F}"/>
              </a:ext>
            </a:extLst>
          </p:cNvPr>
          <p:cNvSpPr/>
          <p:nvPr/>
        </p:nvSpPr>
        <p:spPr>
          <a:xfrm>
            <a:off x="2953408" y="4067947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Проводятся переговоры и осмотр инвестиционных площадок по запросу инвестора 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" name="Скругленный прямоугольник 91">
            <a:extLst>
              <a:ext uri="{FF2B5EF4-FFF2-40B4-BE49-F238E27FC236}">
                <a16:creationId xmlns:a16="http://schemas.microsoft.com/office/drawing/2014/main" id="{CD48F55F-F4ED-4364-E95B-98D535EDD6D8}"/>
              </a:ext>
            </a:extLst>
          </p:cNvPr>
          <p:cNvSpPr/>
          <p:nvPr/>
        </p:nvSpPr>
        <p:spPr>
          <a:xfrm>
            <a:off x="6439596" y="3475239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Создание инженерной и транспортной инфраструктуры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 прихода инвестора на объект с целью экономии времени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" name="Скругленный прямоугольник 92">
            <a:extLst>
              <a:ext uri="{FF2B5EF4-FFF2-40B4-BE49-F238E27FC236}">
                <a16:creationId xmlns:a16="http://schemas.microsoft.com/office/drawing/2014/main" id="{474725A6-A4DD-6C99-3AE6-2DBC5A8F19E9}"/>
              </a:ext>
            </a:extLst>
          </p:cNvPr>
          <p:cNvSpPr/>
          <p:nvPr/>
        </p:nvSpPr>
        <p:spPr>
          <a:xfrm>
            <a:off x="6439596" y="4067947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Создание проектной команды, которая составляет инвестиционные планы и выводит проекты на площадки 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6" name="Рисунок 95" descr="Значок &quot;Галочка1&quot; со сплошной заливкой">
            <a:extLst>
              <a:ext uri="{FF2B5EF4-FFF2-40B4-BE49-F238E27FC236}">
                <a16:creationId xmlns:a16="http://schemas.microsoft.com/office/drawing/2014/main" id="{E9E74D18-DDA5-DE48-E379-764E35F176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17813" y="3534929"/>
            <a:ext cx="365554" cy="365554"/>
          </a:xfrm>
          <a:prstGeom prst="rect">
            <a:avLst/>
          </a:prstGeom>
        </p:spPr>
      </p:pic>
      <p:pic>
        <p:nvPicPr>
          <p:cNvPr id="98" name="Рисунок 97" descr="Запрещено со сплошной заливкой">
            <a:extLst>
              <a:ext uri="{FF2B5EF4-FFF2-40B4-BE49-F238E27FC236}">
                <a16:creationId xmlns:a16="http://schemas.microsoft.com/office/drawing/2014/main" id="{89EEB087-2E1A-1414-262C-D847E8EB21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26071" y="3534929"/>
            <a:ext cx="360000" cy="360000"/>
          </a:xfrm>
          <a:prstGeom prst="rect">
            <a:avLst/>
          </a:prstGeom>
        </p:spPr>
      </p:pic>
      <p:pic>
        <p:nvPicPr>
          <p:cNvPr id="101" name="Рисунок 100" descr="Значок &quot;Галочка1&quot; со сплошной заливкой">
            <a:extLst>
              <a:ext uri="{FF2B5EF4-FFF2-40B4-BE49-F238E27FC236}">
                <a16:creationId xmlns:a16="http://schemas.microsoft.com/office/drawing/2014/main" id="{F0861CB6-9A84-DCF6-9F71-4B695945A6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24423" y="4129259"/>
            <a:ext cx="365554" cy="365554"/>
          </a:xfrm>
          <a:prstGeom prst="rect">
            <a:avLst/>
          </a:prstGeom>
        </p:spPr>
      </p:pic>
      <p:pic>
        <p:nvPicPr>
          <p:cNvPr id="103" name="Рисунок 102" descr="Запрещено со сплошной заливкой">
            <a:extLst>
              <a:ext uri="{FF2B5EF4-FFF2-40B4-BE49-F238E27FC236}">
                <a16:creationId xmlns:a16="http://schemas.microsoft.com/office/drawing/2014/main" id="{A4B94F7A-4BBC-A983-F42D-DD285B7097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32681" y="4129259"/>
            <a:ext cx="360000" cy="360000"/>
          </a:xfrm>
          <a:prstGeom prst="rect">
            <a:avLst/>
          </a:prstGeom>
        </p:spPr>
      </p:pic>
      <p:sp>
        <p:nvSpPr>
          <p:cNvPr id="105" name="Скругленный прямоугольник 104">
            <a:extLst>
              <a:ext uri="{FF2B5EF4-FFF2-40B4-BE49-F238E27FC236}">
                <a16:creationId xmlns:a16="http://schemas.microsoft.com/office/drawing/2014/main" id="{8F2C9022-10A3-0D35-CA05-80E92637D0EB}"/>
              </a:ext>
            </a:extLst>
          </p:cNvPr>
          <p:cNvSpPr/>
          <p:nvPr/>
        </p:nvSpPr>
        <p:spPr>
          <a:xfrm>
            <a:off x="628201" y="5249203"/>
            <a:ext cx="2195999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РАБОТА С ПОТЕНЦИАЛЬНЫМИ ИНВЕСТОРАМИ 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6" name="Скругленный прямоугольник 105">
            <a:extLst>
              <a:ext uri="{FF2B5EF4-FFF2-40B4-BE49-F238E27FC236}">
                <a16:creationId xmlns:a16="http://schemas.microsoft.com/office/drawing/2014/main" id="{13BF7DE7-719C-8EA1-6A8B-47FABDE54711}"/>
              </a:ext>
            </a:extLst>
          </p:cNvPr>
          <p:cNvSpPr/>
          <p:nvPr/>
        </p:nvSpPr>
        <p:spPr>
          <a:xfrm>
            <a:off x="628201" y="5841911"/>
            <a:ext cx="2195999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РАБОТА С РЕАЛИЗОВАННЫМИ ПРОЕКТАМИ НА ИНВЕСТИЦИОННЫХ ПЛОЩАДКАХ 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8" name="Скругленный прямоугольник 107">
            <a:extLst>
              <a:ext uri="{FF2B5EF4-FFF2-40B4-BE49-F238E27FC236}">
                <a16:creationId xmlns:a16="http://schemas.microsoft.com/office/drawing/2014/main" id="{AD24024F-306A-2906-6186-DF6244617AD9}"/>
              </a:ext>
            </a:extLst>
          </p:cNvPr>
          <p:cNvSpPr/>
          <p:nvPr/>
        </p:nvSpPr>
        <p:spPr>
          <a:xfrm>
            <a:off x="2962388" y="5249203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Подготовка к возможному приходу </a:t>
            </a: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инвесторов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 </a:t>
            </a: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возникновении интереса с их стороны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9" name="Скругленный прямоугольник 108">
            <a:extLst>
              <a:ext uri="{FF2B5EF4-FFF2-40B4-BE49-F238E27FC236}">
                <a16:creationId xmlns:a16="http://schemas.microsoft.com/office/drawing/2014/main" id="{056BF571-D559-1AE5-97A9-339C60CDBD58}"/>
              </a:ext>
            </a:extLst>
          </p:cNvPr>
          <p:cNvSpPr/>
          <p:nvPr/>
        </p:nvSpPr>
        <p:spPr>
          <a:xfrm>
            <a:off x="2962388" y="5841911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Регулярная обратная связь и помощь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дальнейшим развитием в случае необходимости 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1" name="Скругленный прямоугольник 110">
            <a:extLst>
              <a:ext uri="{FF2B5EF4-FFF2-40B4-BE49-F238E27FC236}">
                <a16:creationId xmlns:a16="http://schemas.microsoft.com/office/drawing/2014/main" id="{C659C721-60D7-16F6-22C9-5D4F85D947F4}"/>
              </a:ext>
            </a:extLst>
          </p:cNvPr>
          <p:cNvSpPr/>
          <p:nvPr/>
        </p:nvSpPr>
        <p:spPr>
          <a:xfrm>
            <a:off x="6448576" y="5249203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Подготовка к возможному приходу инвесторов, создание информационно-аналитических буклетов, сохранение контактов потенциальных инвесторов, составления списка для дальнейшей регулярной коммуникации 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2" name="Скругленный прямоугольник 111">
            <a:extLst>
              <a:ext uri="{FF2B5EF4-FFF2-40B4-BE49-F238E27FC236}">
                <a16:creationId xmlns:a16="http://schemas.microsoft.com/office/drawing/2014/main" id="{BC0EC73D-8ED4-29A5-781D-A7DA2ACB84DB}"/>
              </a:ext>
            </a:extLst>
          </p:cNvPr>
          <p:cNvSpPr/>
          <p:nvPr/>
        </p:nvSpPr>
        <p:spPr>
          <a:xfrm>
            <a:off x="6448576" y="5841911"/>
            <a:ext cx="3348000" cy="48600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Регулярная обратная связь и помощь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 дальнейшим развитием в случае необходимости</a:t>
            </a:r>
            <a:endParaRPr kumimoji="0" lang="ru-ID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5" name="Рисунок 114" descr="Значок &quot;Галочка1&quot; со сплошной заливкой">
            <a:extLst>
              <a:ext uri="{FF2B5EF4-FFF2-40B4-BE49-F238E27FC236}">
                <a16:creationId xmlns:a16="http://schemas.microsoft.com/office/drawing/2014/main" id="{08802114-ACA9-8001-E871-C9FE72E05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33403" y="4717807"/>
            <a:ext cx="365554" cy="365554"/>
          </a:xfrm>
          <a:prstGeom prst="rect">
            <a:avLst/>
          </a:prstGeom>
        </p:spPr>
      </p:pic>
      <p:pic>
        <p:nvPicPr>
          <p:cNvPr id="126" name="Рисунок 125" descr="Значок &quot;Галочка1&quot; со сплошной заливкой">
            <a:extLst>
              <a:ext uri="{FF2B5EF4-FFF2-40B4-BE49-F238E27FC236}">
                <a16:creationId xmlns:a16="http://schemas.microsoft.com/office/drawing/2014/main" id="{1BA9EACC-0D27-26F9-309F-401843F56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25608" y="5314865"/>
            <a:ext cx="365554" cy="365554"/>
          </a:xfrm>
          <a:prstGeom prst="rect">
            <a:avLst/>
          </a:prstGeom>
        </p:spPr>
      </p:pic>
      <p:pic>
        <p:nvPicPr>
          <p:cNvPr id="128" name="Рисунок 127" descr="Запрещено со сплошной заливкой">
            <a:extLst>
              <a:ext uri="{FF2B5EF4-FFF2-40B4-BE49-F238E27FC236}">
                <a16:creationId xmlns:a16="http://schemas.microsoft.com/office/drawing/2014/main" id="{C614B3DA-E67F-533B-8DF9-549B5A7127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33866" y="5314865"/>
            <a:ext cx="360000" cy="360000"/>
          </a:xfrm>
          <a:prstGeom prst="rect">
            <a:avLst/>
          </a:prstGeom>
        </p:spPr>
      </p:pic>
      <p:pic>
        <p:nvPicPr>
          <p:cNvPr id="131" name="Рисунок 130" descr="Значок &quot;Галочка1&quot; со сплошной заливкой">
            <a:extLst>
              <a:ext uri="{FF2B5EF4-FFF2-40B4-BE49-F238E27FC236}">
                <a16:creationId xmlns:a16="http://schemas.microsoft.com/office/drawing/2014/main" id="{6FC59EA5-C4D0-C533-25A3-9C1D5B723C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32218" y="5909195"/>
            <a:ext cx="365554" cy="365554"/>
          </a:xfrm>
          <a:prstGeom prst="rect">
            <a:avLst/>
          </a:prstGeom>
        </p:spPr>
      </p:pic>
      <p:pic>
        <p:nvPicPr>
          <p:cNvPr id="134" name="Рисунок 133" descr="Значок &quot;Галочка1&quot; со сплошной заливкой">
            <a:extLst>
              <a:ext uri="{FF2B5EF4-FFF2-40B4-BE49-F238E27FC236}">
                <a16:creationId xmlns:a16="http://schemas.microsoft.com/office/drawing/2014/main" id="{59FADAC9-EB60-3542-155B-F21BD309B3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33866" y="2343541"/>
            <a:ext cx="365554" cy="365554"/>
          </a:xfrm>
          <a:prstGeom prst="rect">
            <a:avLst/>
          </a:prstGeom>
        </p:spPr>
      </p:pic>
      <p:pic>
        <p:nvPicPr>
          <p:cNvPr id="135" name="Рисунок 134" descr="Значок &quot;Галочка1&quot; со сплошной заливкой">
            <a:extLst>
              <a:ext uri="{FF2B5EF4-FFF2-40B4-BE49-F238E27FC236}">
                <a16:creationId xmlns:a16="http://schemas.microsoft.com/office/drawing/2014/main" id="{9E3DFFFC-8EDA-1F00-338B-DD8E006DD3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33866" y="4717807"/>
            <a:ext cx="365554" cy="365554"/>
          </a:xfrm>
          <a:prstGeom prst="rect">
            <a:avLst/>
          </a:prstGeom>
        </p:spPr>
      </p:pic>
      <p:pic>
        <p:nvPicPr>
          <p:cNvPr id="136" name="Рисунок 135" descr="Значок &quot;Галочка1&quot; со сплошной заливкой">
            <a:extLst>
              <a:ext uri="{FF2B5EF4-FFF2-40B4-BE49-F238E27FC236}">
                <a16:creationId xmlns:a16="http://schemas.microsoft.com/office/drawing/2014/main" id="{796FE730-BFA9-E2F5-28DD-287C9158C1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33866" y="5909195"/>
            <a:ext cx="365554" cy="365554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0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МЕРЫ ГОСУДАРСТВЕННОЙ ПОДДЕРЖКИ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345621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господдержки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959288B3-6129-0F6E-2F82-BEEB0DD1000F}"/>
              </a:ext>
            </a:extLst>
          </p:cNvPr>
          <p:cNvSpPr/>
          <p:nvPr/>
        </p:nvSpPr>
        <p:spPr>
          <a:xfrm>
            <a:off x="2107471" y="1802140"/>
            <a:ext cx="1710000" cy="1710000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b="1" dirty="0"/>
          </a:p>
        </p:txBody>
      </p:sp>
      <p:sp>
        <p:nvSpPr>
          <p:cNvPr id="44" name="Скругленный прямоугольник 43">
            <a:extLst>
              <a:ext uri="{FF2B5EF4-FFF2-40B4-BE49-F238E27FC236}">
                <a16:creationId xmlns:a16="http://schemas.microsoft.com/office/drawing/2014/main" id="{536BD308-6967-8AF5-7432-C3280FD3FCAB}"/>
              </a:ext>
            </a:extLst>
          </p:cNvPr>
          <p:cNvSpPr/>
          <p:nvPr/>
        </p:nvSpPr>
        <p:spPr>
          <a:xfrm>
            <a:off x="2225965" y="1927023"/>
            <a:ext cx="1456918" cy="586798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dirty="0"/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74865467-DC3F-30ED-A2E2-AE772E0BB58C}"/>
              </a:ext>
            </a:extLst>
          </p:cNvPr>
          <p:cNvSpPr/>
          <p:nvPr/>
        </p:nvSpPr>
        <p:spPr>
          <a:xfrm>
            <a:off x="3965659" y="1802140"/>
            <a:ext cx="1710000" cy="1710000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b="1" dirty="0"/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6035FA24-3445-92D9-8779-8906CA8356A4}"/>
              </a:ext>
            </a:extLst>
          </p:cNvPr>
          <p:cNvSpPr/>
          <p:nvPr/>
        </p:nvSpPr>
        <p:spPr>
          <a:xfrm>
            <a:off x="5823847" y="1802140"/>
            <a:ext cx="1710000" cy="1710000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b="1" dirty="0"/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A930814C-6C32-C14B-E8DE-92769C490880}"/>
              </a:ext>
            </a:extLst>
          </p:cNvPr>
          <p:cNvSpPr/>
          <p:nvPr/>
        </p:nvSpPr>
        <p:spPr>
          <a:xfrm>
            <a:off x="4968847" y="3680991"/>
            <a:ext cx="1710000" cy="1710000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b="1" dirty="0"/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737CB4FA-74E4-CF19-B214-F7A2247C9D35}"/>
              </a:ext>
            </a:extLst>
          </p:cNvPr>
          <p:cNvSpPr/>
          <p:nvPr/>
        </p:nvSpPr>
        <p:spPr>
          <a:xfrm>
            <a:off x="3110657" y="3680991"/>
            <a:ext cx="1710000" cy="1710000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AC0CC6E-70E5-5156-8AC0-98DA024669CB}"/>
              </a:ext>
            </a:extLst>
          </p:cNvPr>
          <p:cNvSpPr txBox="1"/>
          <p:nvPr/>
        </p:nvSpPr>
        <p:spPr>
          <a:xfrm>
            <a:off x="2302515" y="2825991"/>
            <a:ext cx="1456918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600" b="1" dirty="0">
                <a:latin typeface="Arial" panose="020B0604020202020204" pitchFamily="34" charset="0"/>
                <a:cs typeface="Arial" panose="020B0604020202020204" pitchFamily="34" charset="0"/>
              </a:rPr>
              <a:t>МОЙ БИЗНЕС </a:t>
            </a:r>
            <a:r>
              <a:rPr lang="ru-RU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endParaRPr lang="ru-ID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Скругленный прямоугольник 32">
            <a:extLst>
              <a:ext uri="{FF2B5EF4-FFF2-40B4-BE49-F238E27FC236}">
                <a16:creationId xmlns:a16="http://schemas.microsoft.com/office/drawing/2014/main" id="{FDD239D5-900C-057A-54CE-1A882E44D0FF}"/>
              </a:ext>
            </a:extLst>
          </p:cNvPr>
          <p:cNvSpPr/>
          <p:nvPr/>
        </p:nvSpPr>
        <p:spPr>
          <a:xfrm>
            <a:off x="4084153" y="1927023"/>
            <a:ext cx="1456918" cy="586798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3857DB-2DA8-E6E3-4AD9-3428BA1DD7BC}"/>
              </a:ext>
            </a:extLst>
          </p:cNvPr>
          <p:cNvSpPr txBox="1"/>
          <p:nvPr/>
        </p:nvSpPr>
        <p:spPr>
          <a:xfrm>
            <a:off x="4160703" y="2825991"/>
            <a:ext cx="145691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ФОНД РАЗВИТИЯ  РЕСПУБЛИКИ ХАКАСИЯ</a:t>
            </a:r>
            <a:endParaRPr lang="ru-ID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Скругленный прямоугольник 36">
            <a:extLst>
              <a:ext uri="{FF2B5EF4-FFF2-40B4-BE49-F238E27FC236}">
                <a16:creationId xmlns:a16="http://schemas.microsoft.com/office/drawing/2014/main" id="{56B14C1F-90BD-1C90-73F6-6C9F59151716}"/>
              </a:ext>
            </a:extLst>
          </p:cNvPr>
          <p:cNvSpPr/>
          <p:nvPr/>
        </p:nvSpPr>
        <p:spPr>
          <a:xfrm>
            <a:off x="5912647" y="1927023"/>
            <a:ext cx="1456918" cy="586798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E951FBD-1E74-BE7C-D4A3-F35376CDAEF3}"/>
              </a:ext>
            </a:extLst>
          </p:cNvPr>
          <p:cNvSpPr txBox="1"/>
          <p:nvPr/>
        </p:nvSpPr>
        <p:spPr>
          <a:xfrm>
            <a:off x="5989197" y="2825991"/>
            <a:ext cx="145691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МИНИСТЕРСТВО ЭКОНОМИЧЕСКОГО РАЗВИТИЯ РЕСПУБЛИКИ ХАКАСИЯ</a:t>
            </a:r>
            <a:endParaRPr lang="ru-ID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Скругленный прямоугольник 40">
            <a:extLst>
              <a:ext uri="{FF2B5EF4-FFF2-40B4-BE49-F238E27FC236}">
                <a16:creationId xmlns:a16="http://schemas.microsoft.com/office/drawing/2014/main" id="{639E1C2B-6618-B164-86D8-41D1A9B3E5DC}"/>
              </a:ext>
            </a:extLst>
          </p:cNvPr>
          <p:cNvSpPr/>
          <p:nvPr/>
        </p:nvSpPr>
        <p:spPr>
          <a:xfrm>
            <a:off x="5091827" y="3805874"/>
            <a:ext cx="1456918" cy="586798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627D5FE-F318-9DC8-513C-A48C26710BE8}"/>
              </a:ext>
            </a:extLst>
          </p:cNvPr>
          <p:cNvSpPr txBox="1"/>
          <p:nvPr/>
        </p:nvSpPr>
        <p:spPr>
          <a:xfrm>
            <a:off x="5356444" y="4572688"/>
            <a:ext cx="89920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МИКРОКРЕДИТНАЯ КОМПАНИЯ ХАКАСИИ</a:t>
            </a:r>
          </a:p>
          <a:p>
            <a:pPr algn="ctr"/>
            <a:r>
              <a:rPr lang="ru-RU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РЕСПУБЛИКАНСКИЙ ФОНД</a:t>
            </a:r>
            <a:endParaRPr lang="ru-ID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Скругленный прямоугольник 50">
            <a:extLst>
              <a:ext uri="{FF2B5EF4-FFF2-40B4-BE49-F238E27FC236}">
                <a16:creationId xmlns:a16="http://schemas.microsoft.com/office/drawing/2014/main" id="{9FD35FDE-44D5-69AA-B56A-DAAC1C428CDD}"/>
              </a:ext>
            </a:extLst>
          </p:cNvPr>
          <p:cNvSpPr/>
          <p:nvPr/>
        </p:nvSpPr>
        <p:spPr>
          <a:xfrm>
            <a:off x="3229151" y="3805874"/>
            <a:ext cx="1456918" cy="586798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08ECDEF-3F43-3975-0B80-A87602F13F61}"/>
              </a:ext>
            </a:extLst>
          </p:cNvPr>
          <p:cNvSpPr txBox="1"/>
          <p:nvPr/>
        </p:nvSpPr>
        <p:spPr>
          <a:xfrm>
            <a:off x="3305701" y="4704842"/>
            <a:ext cx="1456918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ГАРАНТИЙНЫЙ ФОНД ХАКАСИИ</a:t>
            </a:r>
            <a:endParaRPr lang="ru-ID" sz="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3" name="Picture 2" descr="логотип Мой бизнес | С 1 января 2023 года Администрация Чарышского района  Алтайского края преобразована в Администрацию муниципального округа  Чарышский район Алтайского края.">
            <a:extLst>
              <a:ext uri="{FF2B5EF4-FFF2-40B4-BE49-F238E27FC236}">
                <a16:creationId xmlns:a16="http://schemas.microsoft.com/office/drawing/2014/main" id="{CB9E44DB-1C66-11F1-4DA7-8FAD32372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205" y="2014821"/>
            <a:ext cx="943068" cy="42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191" y="2030177"/>
            <a:ext cx="1339767" cy="3738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00" r="-294" b="22839"/>
          <a:stretch/>
        </p:blipFill>
        <p:spPr>
          <a:xfrm>
            <a:off x="6208650" y="1915224"/>
            <a:ext cx="958225" cy="4988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666" y="3901722"/>
            <a:ext cx="1306517" cy="4469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487" y="3808331"/>
            <a:ext cx="1260621" cy="50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50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BF9AB-A0AB-E438-5E37-598319588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033D8E7-695C-4B68-93BF-55B165B65A6A}"/>
              </a:ext>
            </a:extLst>
          </p:cNvPr>
          <p:cNvSpPr txBox="1"/>
          <p:nvPr/>
        </p:nvSpPr>
        <p:spPr>
          <a:xfrm>
            <a:off x="627016" y="550177"/>
            <a:ext cx="91605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МИНИСТЕРСТВА И ВЕДОМСТВА,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ОКАЗЫВАЮЩИЕ ПОДДЕРЖКУ ПРЕДПРИНИМАТЕЛЯМ И ИНВЕСТОРАМ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1023177A-CC1F-844A-E590-360AFD16E876}"/>
              </a:ext>
            </a:extLst>
          </p:cNvPr>
          <p:cNvSpPr/>
          <p:nvPr/>
        </p:nvSpPr>
        <p:spPr>
          <a:xfrm>
            <a:off x="627017" y="163628"/>
            <a:ext cx="1345621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господдержки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3BF8DC81-CD65-F7C5-5380-B95AFF24C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Скругленный прямоугольник 102">
            <a:extLst>
              <a:ext uri="{FF2B5EF4-FFF2-40B4-BE49-F238E27FC236}">
                <a16:creationId xmlns:a16="http://schemas.microsoft.com/office/drawing/2014/main" id="{2BB5EBE9-65B5-B62A-9463-A385D023A95B}"/>
              </a:ext>
            </a:extLst>
          </p:cNvPr>
          <p:cNvSpPr/>
          <p:nvPr/>
        </p:nvSpPr>
        <p:spPr>
          <a:xfrm>
            <a:off x="627016" y="1401546"/>
            <a:ext cx="4497842" cy="844323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lvl="0"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МИНИСТЕРСТВО СТРОИТЕЛЬСТВА </a:t>
            </a:r>
            <a:r>
              <a:rPr lang="ru-RU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 ХАКАСИЯ</a:t>
            </a:r>
            <a:endParaRPr kumimoji="0" lang="ru-ID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7" name="Скругленный прямоугольник 106">
            <a:extLst>
              <a:ext uri="{FF2B5EF4-FFF2-40B4-BE49-F238E27FC236}">
                <a16:creationId xmlns:a16="http://schemas.microsoft.com/office/drawing/2014/main" id="{364E6F95-0A19-B1FC-0BBB-262E96196828}"/>
              </a:ext>
            </a:extLst>
          </p:cNvPr>
          <p:cNvSpPr/>
          <p:nvPr/>
        </p:nvSpPr>
        <p:spPr>
          <a:xfrm>
            <a:off x="627016" y="2417034"/>
            <a:ext cx="4497842" cy="844323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lvl="0">
              <a:defRPr/>
            </a:pPr>
            <a:r>
              <a:rPr lang="ru-RU" sz="11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ГОСУДАРСТВЕННЫЙ КОМИТЕТ ЦИФРОВОГО РАЗВИТИЯ И СВЯЗИ </a:t>
            </a:r>
            <a:r>
              <a:rPr lang="ru-RU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 ХАКАСИЯ</a:t>
            </a:r>
            <a:endParaRPr kumimoji="0" lang="ru-ID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1" name="Скругленный прямоугольник 110">
            <a:extLst>
              <a:ext uri="{FF2B5EF4-FFF2-40B4-BE49-F238E27FC236}">
                <a16:creationId xmlns:a16="http://schemas.microsoft.com/office/drawing/2014/main" id="{D7D0A12C-4216-66F6-609A-1DF85D2F79D6}"/>
              </a:ext>
            </a:extLst>
          </p:cNvPr>
          <p:cNvSpPr/>
          <p:nvPr/>
        </p:nvSpPr>
        <p:spPr>
          <a:xfrm>
            <a:off x="627016" y="3432523"/>
            <a:ext cx="4497842" cy="844323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lvl="0">
              <a:defRPr/>
            </a:pP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МИНИСТЕРСТВО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ЖИЛИЩНО-КОММУНАЛЬНОГО ХОЗЯЙСТВА </a:t>
            </a: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ЭНЕРГЕТИКИ </a:t>
            </a:r>
            <a:r>
              <a:rPr lang="ru-RU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 ХАКАСИЯ</a:t>
            </a:r>
            <a:endParaRPr kumimoji="0" lang="ru-ID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1" name="Скругленный прямоугольник 120">
            <a:extLst>
              <a:ext uri="{FF2B5EF4-FFF2-40B4-BE49-F238E27FC236}">
                <a16:creationId xmlns:a16="http://schemas.microsoft.com/office/drawing/2014/main" id="{131C888D-6A77-FA57-7287-59E57BB12423}"/>
              </a:ext>
            </a:extLst>
          </p:cNvPr>
          <p:cNvSpPr/>
          <p:nvPr/>
        </p:nvSpPr>
        <p:spPr>
          <a:xfrm>
            <a:off x="5271922" y="1401546"/>
            <a:ext cx="4497842" cy="844323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МИНИСТЕРСТВО ЭКОНОМИЧЕСКОГО РАЗВИТИЯ </a:t>
            </a:r>
            <a:r>
              <a:rPr lang="ru-RU" sz="11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 ХАКАСИЯ</a:t>
            </a:r>
            <a:endParaRPr kumimoji="0" lang="ru-ID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6" name="Скругленный прямоугольник 125">
            <a:extLst>
              <a:ext uri="{FF2B5EF4-FFF2-40B4-BE49-F238E27FC236}">
                <a16:creationId xmlns:a16="http://schemas.microsoft.com/office/drawing/2014/main" id="{E72EEE87-401A-6915-9E04-97934AFA7EA6}"/>
              </a:ext>
            </a:extLst>
          </p:cNvPr>
          <p:cNvSpPr/>
          <p:nvPr/>
        </p:nvSpPr>
        <p:spPr>
          <a:xfrm>
            <a:off x="5271922" y="2417034"/>
            <a:ext cx="4497842" cy="844323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МИНИСТЕРСТВО КУЛЬТУРЫ </a:t>
            </a:r>
            <a:r>
              <a:rPr lang="ru-RU" sz="11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 ХАКАСИЯ</a:t>
            </a:r>
            <a:endParaRPr kumimoji="0" lang="ru-ID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9" name="Скругленный прямоугольник 128">
            <a:extLst>
              <a:ext uri="{FF2B5EF4-FFF2-40B4-BE49-F238E27FC236}">
                <a16:creationId xmlns:a16="http://schemas.microsoft.com/office/drawing/2014/main" id="{9A3C68C4-7183-577A-6A93-F3DD77FF4365}"/>
              </a:ext>
            </a:extLst>
          </p:cNvPr>
          <p:cNvSpPr/>
          <p:nvPr/>
        </p:nvSpPr>
        <p:spPr>
          <a:xfrm>
            <a:off x="5390414" y="2537547"/>
            <a:ext cx="586798" cy="586798"/>
          </a:xfrm>
          <a:prstGeom prst="roundRect">
            <a:avLst>
              <a:gd name="adj" fmla="val 50000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dirty="0"/>
          </a:p>
        </p:txBody>
      </p:sp>
      <p:sp>
        <p:nvSpPr>
          <p:cNvPr id="131" name="Скругленный прямоугольник 130">
            <a:extLst>
              <a:ext uri="{FF2B5EF4-FFF2-40B4-BE49-F238E27FC236}">
                <a16:creationId xmlns:a16="http://schemas.microsoft.com/office/drawing/2014/main" id="{01175CC2-6729-59B8-4B7D-523141702B5F}"/>
              </a:ext>
            </a:extLst>
          </p:cNvPr>
          <p:cNvSpPr/>
          <p:nvPr/>
        </p:nvSpPr>
        <p:spPr>
          <a:xfrm>
            <a:off x="627016" y="4480532"/>
            <a:ext cx="4497842" cy="844323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lvl="0"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МИНИСТЕРСТВО СЕЛЬСКОГО ХОЗЯЙСТВА              И </a:t>
            </a: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ПРОДОВОЛЬСТВИЯ</a:t>
            </a:r>
            <a:r>
              <a:rPr kumimoji="0" lang="ru-RU" sz="11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 ХАКАСИЯ</a:t>
            </a:r>
            <a:endParaRPr kumimoji="0" lang="ru-ID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0" name="Скругленный прямоугольник 139">
            <a:extLst>
              <a:ext uri="{FF2B5EF4-FFF2-40B4-BE49-F238E27FC236}">
                <a16:creationId xmlns:a16="http://schemas.microsoft.com/office/drawing/2014/main" id="{968A1C6F-EB64-8A6B-457E-1E5BFBB7DFDB}"/>
              </a:ext>
            </a:extLst>
          </p:cNvPr>
          <p:cNvSpPr/>
          <p:nvPr/>
        </p:nvSpPr>
        <p:spPr>
          <a:xfrm>
            <a:off x="5271922" y="3432522"/>
            <a:ext cx="4497842" cy="844323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lvl="0"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МИНИСТЕРСТВО ИМУЩЕСТВЕННЫХ                         И ЗЕМЕЛЬНЫХ ОТНОШЕНИЙ </a:t>
            </a:r>
            <a:r>
              <a:rPr lang="ru-RU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 ХАКАСИЯ</a:t>
            </a:r>
            <a:endParaRPr kumimoji="0" lang="ru-ID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5" t="6411" r="30153" b="60000"/>
          <a:stretch/>
        </p:blipFill>
        <p:spPr>
          <a:xfrm>
            <a:off x="650294" y="4723068"/>
            <a:ext cx="737826" cy="3158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411" y="2559283"/>
            <a:ext cx="573801" cy="57380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46" y="1593205"/>
            <a:ext cx="499656" cy="41377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3" t="31563" r="2420" b="23922"/>
          <a:stretch/>
        </p:blipFill>
        <p:spPr>
          <a:xfrm>
            <a:off x="715150" y="3683587"/>
            <a:ext cx="608114" cy="32037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7" t="20682" r="13594" b="16874"/>
          <a:stretch/>
        </p:blipFill>
        <p:spPr>
          <a:xfrm>
            <a:off x="5345218" y="3635976"/>
            <a:ext cx="665009" cy="43741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90" y="2767887"/>
            <a:ext cx="704970" cy="159951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00" r="-294" b="22839"/>
          <a:stretch/>
        </p:blipFill>
        <p:spPr>
          <a:xfrm>
            <a:off x="5337130" y="1637155"/>
            <a:ext cx="681187" cy="354652"/>
          </a:xfrm>
          <a:prstGeom prst="rect">
            <a:avLst/>
          </a:prstGeom>
        </p:spPr>
      </p:pic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01175CC2-6729-59B8-4B7D-523141702B5F}"/>
              </a:ext>
            </a:extLst>
          </p:cNvPr>
          <p:cNvSpPr/>
          <p:nvPr/>
        </p:nvSpPr>
        <p:spPr>
          <a:xfrm>
            <a:off x="5271922" y="4480299"/>
            <a:ext cx="4497842" cy="844323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lvl="0">
              <a:defRPr/>
            </a:pPr>
            <a:r>
              <a:rPr lang="ru-RU" sz="11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АДМИНИСТРАЦИЯ БЕЙСКОГО РАЙОНА РЕСПУБЛИКИ ХАКАСИЯ</a:t>
            </a:r>
            <a:endParaRPr kumimoji="0" lang="ru-ID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7ADD95D-5C91-58E1-5040-4A8B960DB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14212" y="4665610"/>
            <a:ext cx="352197" cy="473700"/>
          </a:xfrm>
          <a:custGeom>
            <a:avLst/>
            <a:gdLst>
              <a:gd name="connsiteX0" fmla="*/ 222517 w 2153464"/>
              <a:gd name="connsiteY0" fmla="*/ 0 h 2896381"/>
              <a:gd name="connsiteX1" fmla="*/ 1930947 w 2153464"/>
              <a:gd name="connsiteY1" fmla="*/ 0 h 2896381"/>
              <a:gd name="connsiteX2" fmla="*/ 2153464 w 2153464"/>
              <a:gd name="connsiteY2" fmla="*/ 222517 h 2896381"/>
              <a:gd name="connsiteX3" fmla="*/ 2153464 w 2153464"/>
              <a:gd name="connsiteY3" fmla="*/ 2673864 h 2896381"/>
              <a:gd name="connsiteX4" fmla="*/ 1930947 w 2153464"/>
              <a:gd name="connsiteY4" fmla="*/ 2896381 h 2896381"/>
              <a:gd name="connsiteX5" fmla="*/ 222517 w 2153464"/>
              <a:gd name="connsiteY5" fmla="*/ 2896381 h 2896381"/>
              <a:gd name="connsiteX6" fmla="*/ 0 w 2153464"/>
              <a:gd name="connsiteY6" fmla="*/ 2673864 h 2896381"/>
              <a:gd name="connsiteX7" fmla="*/ 0 w 2153464"/>
              <a:gd name="connsiteY7" fmla="*/ 222517 h 2896381"/>
              <a:gd name="connsiteX8" fmla="*/ 222517 w 2153464"/>
              <a:gd name="connsiteY8" fmla="*/ 0 h 289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3464" h="2896381">
                <a:moveTo>
                  <a:pt x="222517" y="0"/>
                </a:moveTo>
                <a:lnTo>
                  <a:pt x="1930947" y="0"/>
                </a:lnTo>
                <a:cubicBezTo>
                  <a:pt x="2053840" y="0"/>
                  <a:pt x="2153464" y="99624"/>
                  <a:pt x="2153464" y="222517"/>
                </a:cubicBezTo>
                <a:lnTo>
                  <a:pt x="2153464" y="2673864"/>
                </a:lnTo>
                <a:cubicBezTo>
                  <a:pt x="2153464" y="2796757"/>
                  <a:pt x="2053840" y="2896381"/>
                  <a:pt x="1930947" y="2896381"/>
                </a:cubicBezTo>
                <a:lnTo>
                  <a:pt x="222517" y="2896381"/>
                </a:lnTo>
                <a:cubicBezTo>
                  <a:pt x="99624" y="2896381"/>
                  <a:pt x="0" y="2796757"/>
                  <a:pt x="0" y="2673864"/>
                </a:cubicBezTo>
                <a:lnTo>
                  <a:pt x="0" y="222517"/>
                </a:lnTo>
                <a:cubicBezTo>
                  <a:pt x="0" y="99624"/>
                  <a:pt x="99624" y="0"/>
                  <a:pt x="222517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02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Скругленный прямоугольник 72">
            <a:extLst>
              <a:ext uri="{FF2B5EF4-FFF2-40B4-BE49-F238E27FC236}">
                <a16:creationId xmlns:a16="http://schemas.microsoft.com/office/drawing/2014/main" id="{1C9CDDE7-CA8C-3059-F83C-6E358C537246}"/>
              </a:ext>
            </a:extLst>
          </p:cNvPr>
          <p:cNvSpPr/>
          <p:nvPr/>
        </p:nvSpPr>
        <p:spPr>
          <a:xfrm>
            <a:off x="627016" y="3919792"/>
            <a:ext cx="3470852" cy="2388029"/>
          </a:xfrm>
          <a:prstGeom prst="roundRect">
            <a:avLst>
              <a:gd name="adj" fmla="val 11787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ПРЕДЛОЖЕНИЯ ПО КОРРЕКТИРОВКЕ МЕР ФИНАНСОВОЙ   И ОРГАНИЗАЦИОННОЙ ПОДДЕРЖКИ ПРОЕКТОВ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89987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предложения по корректировке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Скругленный прямоугольник 67">
            <a:extLst>
              <a:ext uri="{FF2B5EF4-FFF2-40B4-BE49-F238E27FC236}">
                <a16:creationId xmlns:a16="http://schemas.microsoft.com/office/drawing/2014/main" id="{FD205189-21AA-DDE0-5094-A28E46F5CB5F}"/>
              </a:ext>
            </a:extLst>
          </p:cNvPr>
          <p:cNvSpPr/>
          <p:nvPr/>
        </p:nvSpPr>
        <p:spPr>
          <a:xfrm>
            <a:off x="3522847" y="1401546"/>
            <a:ext cx="2154686" cy="2406883"/>
          </a:xfrm>
          <a:prstGeom prst="roundRect">
            <a:avLst>
              <a:gd name="adj" fmla="val 12112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69" name="Скругленный прямоугольник 68">
            <a:extLst>
              <a:ext uri="{FF2B5EF4-FFF2-40B4-BE49-F238E27FC236}">
                <a16:creationId xmlns:a16="http://schemas.microsoft.com/office/drawing/2014/main" id="{474C35DA-31DE-309C-F205-541813D224F1}"/>
              </a:ext>
            </a:extLst>
          </p:cNvPr>
          <p:cNvSpPr/>
          <p:nvPr/>
        </p:nvSpPr>
        <p:spPr>
          <a:xfrm>
            <a:off x="627016" y="1401546"/>
            <a:ext cx="2780405" cy="2406883"/>
          </a:xfrm>
          <a:prstGeom prst="roundRect">
            <a:avLst>
              <a:gd name="adj" fmla="val 1127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dirty="0"/>
          </a:p>
        </p:txBody>
      </p:sp>
      <p:sp>
        <p:nvSpPr>
          <p:cNvPr id="70" name="Скругленный прямоугольник 69">
            <a:extLst>
              <a:ext uri="{FF2B5EF4-FFF2-40B4-BE49-F238E27FC236}">
                <a16:creationId xmlns:a16="http://schemas.microsoft.com/office/drawing/2014/main" id="{AAE095AC-081E-33A2-FDBB-98B052165558}"/>
              </a:ext>
            </a:extLst>
          </p:cNvPr>
          <p:cNvSpPr/>
          <p:nvPr/>
        </p:nvSpPr>
        <p:spPr>
          <a:xfrm>
            <a:off x="5795703" y="1401546"/>
            <a:ext cx="3991893" cy="2406883"/>
          </a:xfrm>
          <a:prstGeom prst="roundRect">
            <a:avLst>
              <a:gd name="adj" fmla="val 11163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74" name="Скругленный прямоугольник 73">
            <a:extLst>
              <a:ext uri="{FF2B5EF4-FFF2-40B4-BE49-F238E27FC236}">
                <a16:creationId xmlns:a16="http://schemas.microsoft.com/office/drawing/2014/main" id="{788C38C7-4DE5-24AC-7622-658BB16B4123}"/>
              </a:ext>
            </a:extLst>
          </p:cNvPr>
          <p:cNvSpPr/>
          <p:nvPr/>
        </p:nvSpPr>
        <p:spPr>
          <a:xfrm>
            <a:off x="4220619" y="3919791"/>
            <a:ext cx="2726172" cy="2388029"/>
          </a:xfrm>
          <a:prstGeom prst="roundRect">
            <a:avLst>
              <a:gd name="adj" fmla="val 10742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75" name="Скругленный прямоугольник 74">
            <a:extLst>
              <a:ext uri="{FF2B5EF4-FFF2-40B4-BE49-F238E27FC236}">
                <a16:creationId xmlns:a16="http://schemas.microsoft.com/office/drawing/2014/main" id="{D53A4B05-5996-A019-A76C-03C280C9327F}"/>
              </a:ext>
            </a:extLst>
          </p:cNvPr>
          <p:cNvSpPr/>
          <p:nvPr/>
        </p:nvSpPr>
        <p:spPr>
          <a:xfrm>
            <a:off x="7061424" y="3919791"/>
            <a:ext cx="2726172" cy="2388029"/>
          </a:xfrm>
          <a:prstGeom prst="roundRect">
            <a:avLst>
              <a:gd name="adj" fmla="val 11752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1BBFC5A-DE30-051C-FEEB-53A884C8CC68}"/>
              </a:ext>
            </a:extLst>
          </p:cNvPr>
          <p:cNvSpPr txBox="1"/>
          <p:nvPr/>
        </p:nvSpPr>
        <p:spPr>
          <a:xfrm>
            <a:off x="852489" y="2148143"/>
            <a:ext cx="1740849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АКТИВНАЯ ИНФОРМАЦИОННАЯ              И КОНСУЛЬТАЦИОННАЯ ПОДДЕРЖКА ПРЕДПРИНИМАТЕЛЕЙ </a:t>
            </a:r>
            <a:endParaRPr lang="ru-ID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5029D8E-6FA5-39F6-980B-E624E0847E5F}"/>
              </a:ext>
            </a:extLst>
          </p:cNvPr>
          <p:cNvSpPr txBox="1"/>
          <p:nvPr/>
        </p:nvSpPr>
        <p:spPr>
          <a:xfrm>
            <a:off x="3753529" y="1939584"/>
            <a:ext cx="1416981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УМЕНЬШЕНИЕ КОЛИЧЕСТВА 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СРОКОВ ПРОЦЕДУР, 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НЕОБХОДИМЫХ 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ПОЛУЧЕНИЯ 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ИНВЕСТИЦИОННОЙ 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ПЛОЩАДКИ </a:t>
            </a:r>
            <a:endParaRPr lang="ru-ID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5B46850-A2F4-926B-117B-28D7665D8D86}"/>
              </a:ext>
            </a:extLst>
          </p:cNvPr>
          <p:cNvSpPr txBox="1"/>
          <p:nvPr/>
        </p:nvSpPr>
        <p:spPr>
          <a:xfrm>
            <a:off x="853368" y="4584270"/>
            <a:ext cx="1740906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УМЕНЬШЕНИЕ КОЛИЧЕСТВА БЮРОКРАТИЧЕСКИХ ПРОЦЕДУР                           ДЛЯ ПОЛУЧЕНИЯ МЕР ПОДДЕРЖКИ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BED9D75-83DC-7DB1-D63D-8AE176B201FF}"/>
              </a:ext>
            </a:extLst>
          </p:cNvPr>
          <p:cNvSpPr txBox="1"/>
          <p:nvPr/>
        </p:nvSpPr>
        <p:spPr>
          <a:xfrm>
            <a:off x="4462543" y="4591667"/>
            <a:ext cx="1647675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ПЕРЕНОС ПРОЦЕДУР               В ЭЛЕКТРОННЫЙ ВИД                          ДЛЯ СОКРАЩЕНИЯ ВРЕМЕННЫХ ИЗДЕРЖЕК </a:t>
            </a:r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7EE8951-3C5B-0C8C-FB1D-B73F3B4B4824}"/>
              </a:ext>
            </a:extLst>
          </p:cNvPr>
          <p:cNvSpPr txBox="1"/>
          <p:nvPr/>
        </p:nvSpPr>
        <p:spPr>
          <a:xfrm>
            <a:off x="6115560" y="1909138"/>
            <a:ext cx="1863880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ПРОЕКТНОГО </a:t>
            </a:r>
          </a:p>
          <a:p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ОФИСА НА УРОВНЕ РЕСПУБЛИКИ ХАКАСИЯ, </a:t>
            </a:r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КОТОРЫЙ БУДЕТ 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ЗАНИМАТЬСЯ ОЦЕНКОЙ И ПРОРАБОТКОЙ 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ИНВЕСТИЦИОННЫХ 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ПРОЕКТОВ </a:t>
            </a:r>
            <a:endParaRPr lang="ru-ID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BFBFDEB-7CB0-167B-22EE-584ADCCB8AF2}"/>
              </a:ext>
            </a:extLst>
          </p:cNvPr>
          <p:cNvSpPr txBox="1"/>
          <p:nvPr/>
        </p:nvSpPr>
        <p:spPr>
          <a:xfrm>
            <a:off x="7288035" y="4591667"/>
            <a:ext cx="1672569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СНИЖЕНИЕ НАЛОГОВЫХ СТАВОК ДЛЯ МСП</a:t>
            </a:r>
          </a:p>
        </p:txBody>
      </p:sp>
      <p:pic>
        <p:nvPicPr>
          <p:cNvPr id="113" name="Рисунок 112" descr="Пузырь с сообщением чата со сплошной заливкой">
            <a:extLst>
              <a:ext uri="{FF2B5EF4-FFF2-40B4-BE49-F238E27FC236}">
                <a16:creationId xmlns:a16="http://schemas.microsoft.com/office/drawing/2014/main" id="{6FF3168F-26EC-2BD5-8CA9-3F1917E5B4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95217" y="2135454"/>
            <a:ext cx="360000" cy="360000"/>
          </a:xfrm>
          <a:prstGeom prst="rect">
            <a:avLst/>
          </a:prstGeom>
        </p:spPr>
      </p:pic>
      <p:pic>
        <p:nvPicPr>
          <p:cNvPr id="114" name="Рисунок 113" descr="Включенный свет со сплошной заливкой">
            <a:extLst>
              <a:ext uri="{FF2B5EF4-FFF2-40B4-BE49-F238E27FC236}">
                <a16:creationId xmlns:a16="http://schemas.microsoft.com/office/drawing/2014/main" id="{A507D0C6-6F19-CAC5-87C3-03E2DD67C0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62207" y="1982183"/>
            <a:ext cx="360000" cy="360000"/>
          </a:xfrm>
          <a:prstGeom prst="rect">
            <a:avLst/>
          </a:prstGeom>
        </p:spPr>
      </p:pic>
      <p:pic>
        <p:nvPicPr>
          <p:cNvPr id="115" name="Рисунок 114" descr="Пользовательский интерфейс и взаимодействие с пользователем со сплошной заливкой">
            <a:extLst>
              <a:ext uri="{FF2B5EF4-FFF2-40B4-BE49-F238E27FC236}">
                <a16:creationId xmlns:a16="http://schemas.microsoft.com/office/drawing/2014/main" id="{16B02601-C0C0-44A1-68D7-F77C9BE399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91865" y="4551031"/>
            <a:ext cx="360000" cy="360000"/>
          </a:xfrm>
          <a:prstGeom prst="rect">
            <a:avLst/>
          </a:prstGeom>
        </p:spPr>
      </p:pic>
      <p:pic>
        <p:nvPicPr>
          <p:cNvPr id="120" name="Рисунок 119" descr="Секундомер 25% со сплошной заливкой">
            <a:extLst>
              <a:ext uri="{FF2B5EF4-FFF2-40B4-BE49-F238E27FC236}">
                <a16:creationId xmlns:a16="http://schemas.microsoft.com/office/drawing/2014/main" id="{C1CF9739-4EC1-F0B1-CCD2-2CE85E7B24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80492" y="4551031"/>
            <a:ext cx="360000" cy="360000"/>
          </a:xfrm>
          <a:prstGeom prst="rect">
            <a:avLst/>
          </a:prstGeom>
        </p:spPr>
      </p:pic>
      <p:pic>
        <p:nvPicPr>
          <p:cNvPr id="122" name="Рисунок 121" descr="Секундомер 25% со сплошной заливкой">
            <a:extLst>
              <a:ext uri="{FF2B5EF4-FFF2-40B4-BE49-F238E27FC236}">
                <a16:creationId xmlns:a16="http://schemas.microsoft.com/office/drawing/2014/main" id="{3ABCC45C-9288-4DDA-1F0D-140CBB2322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70743" y="1909138"/>
            <a:ext cx="360000" cy="360000"/>
          </a:xfrm>
          <a:prstGeom prst="rect">
            <a:avLst/>
          </a:prstGeom>
        </p:spPr>
      </p:pic>
      <p:pic>
        <p:nvPicPr>
          <p:cNvPr id="125" name="Рисунок 124" descr="Диаграмма с тенденцией спада со сплошной заливкой">
            <a:extLst>
              <a:ext uri="{FF2B5EF4-FFF2-40B4-BE49-F238E27FC236}">
                <a16:creationId xmlns:a16="http://schemas.microsoft.com/office/drawing/2014/main" id="{DEDD0709-CCD1-79B5-EB24-340104B7E5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280777" y="4541346"/>
            <a:ext cx="360000" cy="3600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01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Рисунок 66" descr="Презентация с организационной диаграммой со сплошной заливкой">
            <a:extLst>
              <a:ext uri="{FF2B5EF4-FFF2-40B4-BE49-F238E27FC236}">
                <a16:creationId xmlns:a16="http://schemas.microsoft.com/office/drawing/2014/main" id="{A71FDA74-3CF5-F1A5-4106-138AE36E9A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6578" y="2501820"/>
            <a:ext cx="360000" cy="360000"/>
          </a:xfrm>
          <a:prstGeom prst="rect">
            <a:avLst/>
          </a:prstGeom>
        </p:spPr>
      </p:pic>
      <p:pic>
        <p:nvPicPr>
          <p:cNvPr id="65" name="Рисунок 64" descr="Магнит со сплошной заливкой">
            <a:extLst>
              <a:ext uri="{FF2B5EF4-FFF2-40B4-BE49-F238E27FC236}">
                <a16:creationId xmlns:a16="http://schemas.microsoft.com/office/drawing/2014/main" id="{59F18960-354C-24C7-7FA2-B551F64ACC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27031" y="2516875"/>
            <a:ext cx="360000" cy="360000"/>
          </a:xfrm>
          <a:prstGeom prst="rect">
            <a:avLst/>
          </a:prstGeom>
        </p:spPr>
      </p:pic>
      <p:pic>
        <p:nvPicPr>
          <p:cNvPr id="56" name="Рисунок 55" descr="Портфель со сплошной заливкой">
            <a:extLst>
              <a:ext uri="{FF2B5EF4-FFF2-40B4-BE49-F238E27FC236}">
                <a16:creationId xmlns:a16="http://schemas.microsoft.com/office/drawing/2014/main" id="{E3D5026D-F530-776D-1F39-B579F42740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6578" y="3129977"/>
            <a:ext cx="360000" cy="360000"/>
          </a:xfrm>
          <a:prstGeom prst="rect">
            <a:avLst/>
          </a:prstGeom>
        </p:spPr>
      </p:pic>
      <p:pic>
        <p:nvPicPr>
          <p:cNvPr id="60" name="Рисунок 59" descr="Включенный свет со сплошной заливкой">
            <a:extLst>
              <a:ext uri="{FF2B5EF4-FFF2-40B4-BE49-F238E27FC236}">
                <a16:creationId xmlns:a16="http://schemas.microsoft.com/office/drawing/2014/main" id="{7C7AD6CC-787D-CD34-EA28-14CBC13E58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89910" y="2507195"/>
            <a:ext cx="360000" cy="360000"/>
          </a:xfrm>
          <a:prstGeom prst="rect">
            <a:avLst/>
          </a:prstGeom>
        </p:spPr>
      </p:pic>
      <p:sp>
        <p:nvSpPr>
          <p:cNvPr id="39" name="Скругленный прямоугольник 38">
            <a:extLst>
              <a:ext uri="{FF2B5EF4-FFF2-40B4-BE49-F238E27FC236}">
                <a16:creationId xmlns:a16="http://schemas.microsoft.com/office/drawing/2014/main" id="{27DC45EC-6B72-FC57-F6E6-430D336317AA}"/>
              </a:ext>
            </a:extLst>
          </p:cNvPr>
          <p:cNvSpPr/>
          <p:nvPr/>
        </p:nvSpPr>
        <p:spPr>
          <a:xfrm>
            <a:off x="640991" y="2269714"/>
            <a:ext cx="4497839" cy="1483045"/>
          </a:xfrm>
          <a:prstGeom prst="roundRect">
            <a:avLst>
              <a:gd name="adj" fmla="val 16682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6C471008-A80D-1F1B-BC66-2067DA06313A}"/>
              </a:ext>
            </a:extLst>
          </p:cNvPr>
          <p:cNvSpPr/>
          <p:nvPr/>
        </p:nvSpPr>
        <p:spPr>
          <a:xfrm>
            <a:off x="640991" y="1376761"/>
            <a:ext cx="4497839" cy="775596"/>
          </a:xfrm>
          <a:prstGeom prst="roundRect">
            <a:avLst>
              <a:gd name="adj" fmla="val 3427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ЭФФЕКТИВНАЯ РАБОТА С ИНВЕСТОРАМИ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F7E90DD8-F625-774B-4916-57BEE3A50CB4}"/>
              </a:ext>
            </a:extLst>
          </p:cNvPr>
          <p:cNvSpPr/>
          <p:nvPr/>
        </p:nvSpPr>
        <p:spPr>
          <a:xfrm>
            <a:off x="2889910" y="4791188"/>
            <a:ext cx="4497839" cy="1483045"/>
          </a:xfrm>
          <a:prstGeom prst="roundRect">
            <a:avLst>
              <a:gd name="adj" fmla="val 16682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2F259C10-BB78-48DB-70DD-10B33B701093}"/>
              </a:ext>
            </a:extLst>
          </p:cNvPr>
          <p:cNvSpPr/>
          <p:nvPr/>
        </p:nvSpPr>
        <p:spPr>
          <a:xfrm>
            <a:off x="2889910" y="3898235"/>
            <a:ext cx="4497839" cy="775596"/>
          </a:xfrm>
          <a:prstGeom prst="roundRect">
            <a:avLst>
              <a:gd name="adj" fmla="val 3427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ЭФФЕКТИВНАЯ РАБОТА С ИНВЕСТОРАМИ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ОБРАЗ БУДУЩЕГО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077375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 будущего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:a16="http://schemas.microsoft.com/office/drawing/2014/main" id="{601F0F1B-D35B-D76C-54E6-EAC417466077}"/>
              </a:ext>
            </a:extLst>
          </p:cNvPr>
          <p:cNvSpPr/>
          <p:nvPr/>
        </p:nvSpPr>
        <p:spPr>
          <a:xfrm>
            <a:off x="5300092" y="1376761"/>
            <a:ext cx="4497839" cy="775596"/>
          </a:xfrm>
          <a:prstGeom prst="roundRect">
            <a:avLst>
              <a:gd name="adj" fmla="val 3427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СОЦИАЛЬНАЯ ИНФРАСТРУКТУРА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0282E4-2CCC-CE9A-16F7-CC2F77DF86AD}"/>
              </a:ext>
            </a:extLst>
          </p:cNvPr>
          <p:cNvSpPr txBox="1"/>
          <p:nvPr/>
        </p:nvSpPr>
        <p:spPr>
          <a:xfrm>
            <a:off x="1201370" y="2517918"/>
            <a:ext cx="167893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создана дорожная карта         по работе с инвесторами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94ACB4A-9A05-F909-1488-4F131CC71B1A}"/>
              </a:ext>
            </a:extLst>
          </p:cNvPr>
          <p:cNvSpPr txBox="1"/>
          <p:nvPr/>
        </p:nvSpPr>
        <p:spPr>
          <a:xfrm>
            <a:off x="1201370" y="3133052"/>
            <a:ext cx="1678936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 компаний знакомы </a:t>
            </a:r>
          </a:p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инвестиционным уполномоченным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8F2D5-E7B1-9859-0C27-C31633C7E698}"/>
              </a:ext>
            </a:extLst>
          </p:cNvPr>
          <p:cNvSpPr txBox="1"/>
          <p:nvPr/>
        </p:nvSpPr>
        <p:spPr>
          <a:xfrm>
            <a:off x="3323350" y="2420864"/>
            <a:ext cx="167893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уровне Республики Хакасия </a:t>
            </a:r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 </a:t>
            </a:r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проектный офис, осуществляющий поддержку инвесторов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618FEF85-AC48-801F-7205-52FD68D929CC}"/>
              </a:ext>
            </a:extLst>
          </p:cNvPr>
          <p:cNvSpPr/>
          <p:nvPr/>
        </p:nvSpPr>
        <p:spPr>
          <a:xfrm>
            <a:off x="5300092" y="2279394"/>
            <a:ext cx="4497839" cy="1483045"/>
          </a:xfrm>
          <a:prstGeom prst="roundRect">
            <a:avLst>
              <a:gd name="adj" fmla="val 16682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D9B1EA-DB20-61B1-E164-5A2A943B0C14}"/>
              </a:ext>
            </a:extLst>
          </p:cNvPr>
          <p:cNvSpPr txBox="1"/>
          <p:nvPr/>
        </p:nvSpPr>
        <p:spPr>
          <a:xfrm>
            <a:off x="5860471" y="2527598"/>
            <a:ext cx="167893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созданы новые точки притяжения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E3B099-CCDB-6CD6-7DE2-CED2B6AE20D0}"/>
              </a:ext>
            </a:extLst>
          </p:cNvPr>
          <p:cNvSpPr txBox="1"/>
          <p:nvPr/>
        </p:nvSpPr>
        <p:spPr>
          <a:xfrm>
            <a:off x="5860471" y="3142732"/>
            <a:ext cx="167893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проведён ремонт коммунальных сетей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37CA68-5F42-E3F6-4C90-682B1AD80B30}"/>
              </a:ext>
            </a:extLst>
          </p:cNvPr>
          <p:cNvSpPr txBox="1"/>
          <p:nvPr/>
        </p:nvSpPr>
        <p:spPr>
          <a:xfrm>
            <a:off x="7980101" y="2529776"/>
            <a:ext cx="1678936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улучшена работа учреждений </a:t>
            </a:r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сокращено число </a:t>
            </a:r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жалоб от </a:t>
            </a:r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населения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DBB4721-DFED-CF1D-F788-C8DB8F076DD0}"/>
              </a:ext>
            </a:extLst>
          </p:cNvPr>
          <p:cNvSpPr txBox="1"/>
          <p:nvPr/>
        </p:nvSpPr>
        <p:spPr>
          <a:xfrm>
            <a:off x="4587563" y="4997179"/>
            <a:ext cx="167893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созданы новые особые экономические зоны</a:t>
            </a:r>
            <a:endParaRPr lang="ru-RU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37C5565-DE52-186C-6CB0-BF8365BF57B2}"/>
              </a:ext>
            </a:extLst>
          </p:cNvPr>
          <p:cNvSpPr txBox="1"/>
          <p:nvPr/>
        </p:nvSpPr>
        <p:spPr>
          <a:xfrm>
            <a:off x="4587563" y="5612313"/>
            <a:ext cx="167893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организованы ежегодные фестивали, которые пользуются спросом                 у туристов</a:t>
            </a:r>
          </a:p>
        </p:txBody>
      </p:sp>
      <p:pic>
        <p:nvPicPr>
          <p:cNvPr id="63" name="Рисунок 62" descr="Больница со сплошной заливкой">
            <a:extLst>
              <a:ext uri="{FF2B5EF4-FFF2-40B4-BE49-F238E27FC236}">
                <a16:creationId xmlns:a16="http://schemas.microsoft.com/office/drawing/2014/main" id="{00C3C3F4-F168-3E9E-D573-6F6FB2802C0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539470" y="2516875"/>
            <a:ext cx="360000" cy="360000"/>
          </a:xfrm>
          <a:prstGeom prst="rect">
            <a:avLst/>
          </a:prstGeom>
        </p:spPr>
      </p:pic>
      <p:pic>
        <p:nvPicPr>
          <p:cNvPr id="58" name="Рисунок 57" descr="Схема с ветвлением со сплошной заливкой">
            <a:extLst>
              <a:ext uri="{FF2B5EF4-FFF2-40B4-BE49-F238E27FC236}">
                <a16:creationId xmlns:a16="http://schemas.microsoft.com/office/drawing/2014/main" id="{BF9AC441-E179-D4A0-17BF-C57B0249C6F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=""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429677" y="3145948"/>
            <a:ext cx="360000" cy="3600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Рисунок 35" descr="Камера со сплошной заливкой">
            <a:extLst>
              <a:ext uri="{FF2B5EF4-FFF2-40B4-BE49-F238E27FC236}">
                <a16:creationId xmlns:a16="http://schemas.microsoft.com/office/drawing/2014/main" id="{31CF39D3-A5D8-D8DF-4E77-D72A65988CE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="" xmlns:asvg="http://schemas.microsoft.com/office/drawing/2016/SVG/main" r:embed="rId146"/>
              </a:ext>
            </a:extLst>
          </a:blip>
          <a:stretch>
            <a:fillRect/>
          </a:stretch>
        </p:blipFill>
        <p:spPr>
          <a:xfrm>
            <a:off x="4163508" y="5641641"/>
            <a:ext cx="360000" cy="360000"/>
          </a:xfrm>
          <a:prstGeom prst="rect">
            <a:avLst/>
          </a:prstGeom>
        </p:spPr>
      </p:pic>
      <p:pic>
        <p:nvPicPr>
          <p:cNvPr id="28" name="Рисунок 27" descr="Статистика со сплошной заливкой">
            <a:extLst>
              <a:ext uri="{FF2B5EF4-FFF2-40B4-BE49-F238E27FC236}">
                <a16:creationId xmlns:a16="http://schemas.microsoft.com/office/drawing/2014/main" id="{0CC0E1F8-EF1D-DAA7-FC5A-28A2922EEADF}"/>
              </a:ext>
            </a:extLst>
          </p:cNvPr>
          <p:cNvPicPr>
            <a:picLocks noChangeAspect="1"/>
          </p:cNvPicPr>
          <p:nvPr/>
        </p:nvPicPr>
        <p:blipFill>
          <a:blip r:embed="rId147">
            <a:extLst>
              <a:ext uri="{96DAC541-7B7A-43D3-8B79-37D633B846F1}">
                <asvg:svgBlip xmlns:asvg="http://schemas.microsoft.com/office/drawing/2016/SVG/main" xmlns="" r:embed="rId208"/>
              </a:ext>
            </a:extLst>
          </a:blip>
          <a:stretch>
            <a:fillRect/>
          </a:stretch>
        </p:blipFill>
        <p:spPr>
          <a:xfrm>
            <a:off x="4162818" y="4960453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03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КОНТАКТЫ</a:t>
            </a:r>
            <a:endParaRPr lang="ru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757166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контакты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ru-ID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fld>
            <a:endParaRPr lang="ru-ID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Скругленный прямоугольник 84">
            <a:extLst>
              <a:ext uri="{FF2B5EF4-FFF2-40B4-BE49-F238E27FC236}">
                <a16:creationId xmlns:a16="http://schemas.microsoft.com/office/drawing/2014/main" id="{77A01B19-E683-72F3-D3D4-F5448CED6AA8}"/>
              </a:ext>
            </a:extLst>
          </p:cNvPr>
          <p:cNvSpPr/>
          <p:nvPr/>
        </p:nvSpPr>
        <p:spPr>
          <a:xfrm>
            <a:off x="5289754" y="1745842"/>
            <a:ext cx="4497842" cy="1530000"/>
          </a:xfrm>
          <a:prstGeom prst="roundRect">
            <a:avLst>
              <a:gd name="adj" fmla="val 15395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 b="1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0BA712A-5970-64F3-6AB3-A9390803029C}"/>
              </a:ext>
            </a:extLst>
          </p:cNvPr>
          <p:cNvSpPr txBox="1"/>
          <p:nvPr/>
        </p:nvSpPr>
        <p:spPr>
          <a:xfrm>
            <a:off x="5535562" y="1985098"/>
            <a:ext cx="33679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ИНВЕСТИЦИОННЫЙ УПОЛНОМОЧЕННЫЙ</a:t>
            </a:r>
            <a:endParaRPr lang="ru-ID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Рисунок 86" descr="Телефонная трубка со сплошной заливкой">
            <a:extLst>
              <a:ext uri="{FF2B5EF4-FFF2-40B4-BE49-F238E27FC236}">
                <a16:creationId xmlns:a16="http://schemas.microsoft.com/office/drawing/2014/main" id="{C6DE0C96-208C-0F2F-280E-020EBEAD1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11952" y="2428390"/>
            <a:ext cx="180000" cy="180000"/>
          </a:xfrm>
          <a:prstGeom prst="rect">
            <a:avLst/>
          </a:prstGeom>
        </p:spPr>
      </p:pic>
      <p:pic>
        <p:nvPicPr>
          <p:cNvPr id="88" name="Рисунок 87" descr="Конверт со сплошной заливкой">
            <a:extLst>
              <a:ext uri="{FF2B5EF4-FFF2-40B4-BE49-F238E27FC236}">
                <a16:creationId xmlns:a16="http://schemas.microsoft.com/office/drawing/2014/main" id="{A5669DE7-103B-5E92-E2C8-863AF13D1F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11952" y="2712982"/>
            <a:ext cx="180000" cy="180000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2B320D37-28CA-43E4-D047-5092F341CFB8}"/>
              </a:ext>
            </a:extLst>
          </p:cNvPr>
          <p:cNvSpPr txBox="1"/>
          <p:nvPr/>
        </p:nvSpPr>
        <p:spPr>
          <a:xfrm>
            <a:off x="5535562" y="2449140"/>
            <a:ext cx="181083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ЗОЛОТУХИНА ОЛЬГА ВИКТОРОВНА</a:t>
            </a:r>
            <a:endParaRPr lang="ru-ID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5FA2E06-ACD5-D4CA-CA5A-18E45EE13D6C}"/>
              </a:ext>
            </a:extLst>
          </p:cNvPr>
          <p:cNvSpPr txBox="1"/>
          <p:nvPr/>
        </p:nvSpPr>
        <p:spPr>
          <a:xfrm>
            <a:off x="8157412" y="2449140"/>
            <a:ext cx="127673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(</a:t>
            </a:r>
            <a:r>
              <a:rPr lang="ru-RU" sz="900" b="1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39044) 3-20-19 (108)</a:t>
            </a:r>
            <a:endParaRPr lang="ru-RU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348A606-ACF8-6089-0C2B-37D064DE94AB}"/>
              </a:ext>
            </a:extLst>
          </p:cNvPr>
          <p:cNvSpPr txBox="1"/>
          <p:nvPr/>
        </p:nvSpPr>
        <p:spPr>
          <a:xfrm>
            <a:off x="8157413" y="2739720"/>
            <a:ext cx="158537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zovbeya_74@mail.ru</a:t>
            </a:r>
            <a:endParaRPr lang="ru-ID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Скругленный прямоугольник 93">
            <a:extLst>
              <a:ext uri="{FF2B5EF4-FFF2-40B4-BE49-F238E27FC236}">
                <a16:creationId xmlns:a16="http://schemas.microsoft.com/office/drawing/2014/main" id="{D0472071-2FCF-B872-4012-3103771D702C}"/>
              </a:ext>
            </a:extLst>
          </p:cNvPr>
          <p:cNvSpPr/>
          <p:nvPr/>
        </p:nvSpPr>
        <p:spPr>
          <a:xfrm>
            <a:off x="3052938" y="3509630"/>
            <a:ext cx="4497842" cy="1530000"/>
          </a:xfrm>
          <a:prstGeom prst="roundRect">
            <a:avLst>
              <a:gd name="adj" fmla="val 1739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95" name="Скругленный прямоугольник 94">
            <a:extLst>
              <a:ext uri="{FF2B5EF4-FFF2-40B4-BE49-F238E27FC236}">
                <a16:creationId xmlns:a16="http://schemas.microsoft.com/office/drawing/2014/main" id="{AA2070FC-B2AE-831D-D4F9-D130744CB387}"/>
              </a:ext>
            </a:extLst>
          </p:cNvPr>
          <p:cNvSpPr/>
          <p:nvPr/>
        </p:nvSpPr>
        <p:spPr>
          <a:xfrm>
            <a:off x="581782" y="1745842"/>
            <a:ext cx="4497842" cy="1530000"/>
          </a:xfrm>
          <a:prstGeom prst="roundRect">
            <a:avLst>
              <a:gd name="adj" fmla="val 1739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ID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CE70322-5299-BAFB-9D25-A77A515063F3}"/>
              </a:ext>
            </a:extLst>
          </p:cNvPr>
          <p:cNvSpPr txBox="1"/>
          <p:nvPr/>
        </p:nvSpPr>
        <p:spPr>
          <a:xfrm>
            <a:off x="827024" y="1979630"/>
            <a:ext cx="408074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АДМИНИСТРАЦИЯ БЕЙСКОГО РАЙОНА</a:t>
            </a:r>
            <a:endParaRPr lang="ru-ID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B2905DD-B764-4690-38FB-2431D9518D7C}"/>
              </a:ext>
            </a:extLst>
          </p:cNvPr>
          <p:cNvSpPr txBox="1"/>
          <p:nvPr/>
        </p:nvSpPr>
        <p:spPr>
          <a:xfrm>
            <a:off x="3298180" y="3743418"/>
            <a:ext cx="4332201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ПОДДЕРЖКИ </a:t>
            </a:r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ПРЕДПРИНИМАТЕЛЬСТВА</a:t>
            </a:r>
          </a:p>
          <a:p>
            <a:r>
              <a:rPr lang="ru-RU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 ХАКАСИЯ</a:t>
            </a:r>
            <a:endParaRPr lang="ru-ID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43498F8-1200-3A46-00DC-87A80C8555DD}"/>
              </a:ext>
            </a:extLst>
          </p:cNvPr>
          <p:cNvSpPr txBox="1"/>
          <p:nvPr/>
        </p:nvSpPr>
        <p:spPr>
          <a:xfrm>
            <a:off x="5535561" y="2745502"/>
            <a:ext cx="209572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dirty="0" smtClean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начальник экономического отдела</a:t>
            </a:r>
            <a:endParaRPr lang="ru-ID" sz="9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1" name="Рисунок 110" descr="Маркер со сплошной заливкой">
            <a:extLst>
              <a:ext uri="{FF2B5EF4-FFF2-40B4-BE49-F238E27FC236}">
                <a16:creationId xmlns:a16="http://schemas.microsoft.com/office/drawing/2014/main" id="{92658D91-4F1A-1013-617D-AC88E6FD41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7590" y="2574790"/>
            <a:ext cx="180000" cy="180000"/>
          </a:xfrm>
          <a:prstGeom prst="rect">
            <a:avLst/>
          </a:prstGeom>
        </p:spPr>
      </p:pic>
      <p:pic>
        <p:nvPicPr>
          <p:cNvPr id="112" name="Рисунок 111" descr="Телефонная трубка со сплошной заливкой">
            <a:extLst>
              <a:ext uri="{FF2B5EF4-FFF2-40B4-BE49-F238E27FC236}">
                <a16:creationId xmlns:a16="http://schemas.microsoft.com/office/drawing/2014/main" id="{5944BED6-27AA-8456-5FE5-59D0D2C718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01637" y="2434421"/>
            <a:ext cx="180000" cy="180000"/>
          </a:xfrm>
          <a:prstGeom prst="rect">
            <a:avLst/>
          </a:prstGeom>
        </p:spPr>
      </p:pic>
      <p:pic>
        <p:nvPicPr>
          <p:cNvPr id="113" name="Рисунок 112" descr="Конверт со сплошной заливкой">
            <a:extLst>
              <a:ext uri="{FF2B5EF4-FFF2-40B4-BE49-F238E27FC236}">
                <a16:creationId xmlns:a16="http://schemas.microsoft.com/office/drawing/2014/main" id="{E947C747-D55E-C59C-CF17-86D66C0DC7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01637" y="2719013"/>
            <a:ext cx="180000" cy="180000"/>
          </a:xfrm>
          <a:prstGeom prst="rect">
            <a:avLst/>
          </a:prstGeom>
        </p:spPr>
      </p:pic>
      <p:sp>
        <p:nvSpPr>
          <p:cNvPr id="114" name="TextBox 113">
            <a:extLst>
              <a:ext uri="{FF2B5EF4-FFF2-40B4-BE49-F238E27FC236}">
                <a16:creationId xmlns:a16="http://schemas.microsoft.com/office/drawing/2014/main" id="{E506FE83-E43F-D5FE-C569-AAFD741095BB}"/>
              </a:ext>
            </a:extLst>
          </p:cNvPr>
          <p:cNvSpPr txBox="1"/>
          <p:nvPr/>
        </p:nvSpPr>
        <p:spPr>
          <a:xfrm>
            <a:off x="1111579" y="2487140"/>
            <a:ext cx="1810830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655770, Республика Хакасия, Бейский района, с</a:t>
            </a:r>
            <a:r>
              <a:rPr lang="ru-RU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Бея</a:t>
            </a:r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ул</a:t>
            </a:r>
            <a:r>
              <a:rPr lang="ru-RU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Площадь </a:t>
            </a:r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Советов, д</a:t>
            </a:r>
            <a:r>
              <a:rPr lang="ru-RU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20</a:t>
            </a:r>
            <a:endParaRPr lang="ru-ID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50529039-4229-11E7-959A-27667A61D1C6}"/>
              </a:ext>
            </a:extLst>
          </p:cNvPr>
          <p:cNvSpPr txBox="1"/>
          <p:nvPr/>
        </p:nvSpPr>
        <p:spPr>
          <a:xfrm>
            <a:off x="3447098" y="2455171"/>
            <a:ext cx="120924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(39044) 3-20-00</a:t>
            </a:r>
            <a:endParaRPr lang="ru-ID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279D6FDC-FDEE-BD4F-4A25-B7646B86629F}"/>
              </a:ext>
            </a:extLst>
          </p:cNvPr>
          <p:cNvSpPr txBox="1"/>
          <p:nvPr/>
        </p:nvSpPr>
        <p:spPr>
          <a:xfrm>
            <a:off x="3447098" y="2745751"/>
            <a:ext cx="120924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mo-beya@r-19.ru</a:t>
            </a:r>
            <a:endParaRPr lang="ru-ID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7" name="Рисунок 116" descr="Маркер со сплошной заливкой">
            <a:extLst>
              <a:ext uri="{FF2B5EF4-FFF2-40B4-BE49-F238E27FC236}">
                <a16:creationId xmlns:a16="http://schemas.microsoft.com/office/drawing/2014/main" id="{7AEB7BDC-832C-9A62-9941-04879F5EA9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98180" y="4382382"/>
            <a:ext cx="180000" cy="180000"/>
          </a:xfrm>
          <a:prstGeom prst="rect">
            <a:avLst/>
          </a:prstGeom>
        </p:spPr>
      </p:pic>
      <p:pic>
        <p:nvPicPr>
          <p:cNvPr id="118" name="Рисунок 117" descr="Телефонная трубка со сплошной заливкой">
            <a:extLst>
              <a:ext uri="{FF2B5EF4-FFF2-40B4-BE49-F238E27FC236}">
                <a16:creationId xmlns:a16="http://schemas.microsoft.com/office/drawing/2014/main" id="{8FD9D260-D463-34A4-718B-C085B76BE1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73663" y="4292383"/>
            <a:ext cx="180000" cy="180000"/>
          </a:xfrm>
          <a:prstGeom prst="rect">
            <a:avLst/>
          </a:prstGeom>
        </p:spPr>
      </p:pic>
      <p:pic>
        <p:nvPicPr>
          <p:cNvPr id="119" name="Рисунок 118" descr="Конверт со сплошной заливкой">
            <a:extLst>
              <a:ext uri="{FF2B5EF4-FFF2-40B4-BE49-F238E27FC236}">
                <a16:creationId xmlns:a16="http://schemas.microsoft.com/office/drawing/2014/main" id="{1F5CAFCB-AE4F-4EB2-1316-9620E09C53F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73663" y="4576975"/>
            <a:ext cx="180000" cy="180000"/>
          </a:xfrm>
          <a:prstGeom prst="rect">
            <a:avLst/>
          </a:prstGeom>
        </p:spPr>
      </p:pic>
      <p:sp>
        <p:nvSpPr>
          <p:cNvPr id="120" name="TextBox 119">
            <a:extLst>
              <a:ext uri="{FF2B5EF4-FFF2-40B4-BE49-F238E27FC236}">
                <a16:creationId xmlns:a16="http://schemas.microsoft.com/office/drawing/2014/main" id="{9D1CF503-7447-E298-2516-E4BD72457399}"/>
              </a:ext>
            </a:extLst>
          </p:cNvPr>
          <p:cNvSpPr txBox="1"/>
          <p:nvPr/>
        </p:nvSpPr>
        <p:spPr>
          <a:xfrm>
            <a:off x="3582170" y="4313133"/>
            <a:ext cx="1810830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655010, Республика Хакасия, г. Абакан, пр-т. Дружбы Народов, д.2а, стр.1, помещение 4Н</a:t>
            </a:r>
            <a:r>
              <a:rPr lang="ru-RU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7E94770E-689F-2C9E-757E-15C8471B1841}"/>
              </a:ext>
            </a:extLst>
          </p:cNvPr>
          <p:cNvSpPr txBox="1"/>
          <p:nvPr/>
        </p:nvSpPr>
        <p:spPr>
          <a:xfrm>
            <a:off x="5919124" y="4313133"/>
            <a:ext cx="120924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(3902) 248-148</a:t>
            </a:r>
            <a:endParaRPr lang="ru-ID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5340265-A72B-D72A-4088-C5E5C7971A51}"/>
              </a:ext>
            </a:extLst>
          </p:cNvPr>
          <p:cNvSpPr txBox="1"/>
          <p:nvPr/>
        </p:nvSpPr>
        <p:spPr>
          <a:xfrm>
            <a:off x="5919124" y="4603713"/>
            <a:ext cx="120924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fondrh_cpp@mail.ru</a:t>
            </a:r>
            <a:endParaRPr lang="ru-ID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ID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МО БЕЙСКИЙ РАЙОН</a:t>
            </a: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40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27073</TotalTime>
  <Words>2744</Words>
  <Application>Microsoft Office PowerPoint</Application>
  <PresentationFormat>Лист A4 (210x297 мм)</PresentationFormat>
  <Paragraphs>750</Paragraphs>
  <Slides>29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Arial</vt:lpstr>
      <vt:lpstr>Arial Black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Валерия Гугнина</dc:creator>
  <cp:lastModifiedBy>КазагашевЕА</cp:lastModifiedBy>
  <cp:revision>385</cp:revision>
  <dcterms:created xsi:type="dcterms:W3CDTF">2023-11-22T14:19:10Z</dcterms:created>
  <dcterms:modified xsi:type="dcterms:W3CDTF">2024-12-18T08:34:43Z</dcterms:modified>
</cp:coreProperties>
</file>